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06E2DF-043C-48E0-B9EA-998B50487332}">
  <a:tblStyle styleId="{3E06E2DF-043C-48E0-B9EA-998B504873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7f9aff6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7f9aff6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718a1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718a1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7f9aff66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7f9aff66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0a95bd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0a95bd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2748ad9bb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2748ad9bb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0baef73d2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0baef73d2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2748ad9bb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2748ad9bb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74b7be3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74b7be3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8b71a23a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8b71a23a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0fa2093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0fa2093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0fa2093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0fa2093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f014720e6_1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f014720e6_1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79add0d7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79add0d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79add0d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79add0d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7f9aff66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7f9aff66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91310d5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91310d5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2731be3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2731be3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91310d5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91310d5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74b7be3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74b7be3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91310d5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91310d5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91310d5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91310d5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91310d5e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91310d5e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bbad7be4_2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82bbad7be4_2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91310d5e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91310d5e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91310d5e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91310d5e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91310d5e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91310d5e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91310d5e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791310d5e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91310d5e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91310d5e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2748ad9b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2748ad9b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2748ad9b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2748ad9b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27d6164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27d6164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91310d5e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91310d5e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91310d5e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91310d5e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03bc5f2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903bc5f2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91310d5e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91310d5e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27d6164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27d6164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2748ad9b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2748ad9b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a4723cfd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a4723cf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91310d5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791310d5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91310d5e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791310d5e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91310d5e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791310d5e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a4723cfd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a4723cfd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0fa2093a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0fa2093a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91310d5e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791310d5e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79add0d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79add0d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91310d5e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91310d5e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91310d5e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791310d5e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91310d5e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91310d5e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91310d5e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791310d5e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91310d5e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791310d5e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0c150a2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0c150a2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0c150a2a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40c150a2a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0c150a2a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0c150a2a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0c150a2a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40c150a2a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0c150a2a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0c150a2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79add0d7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79add0d7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40c150a2a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40c150a2a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234dfa089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234dfa089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4234dfa089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4234dfa089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234dfa089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234dfa089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7a4723cfd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7a4723cfd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40c150a2a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40c150a2a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0fa2093a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40fa2093a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a4723cf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7a4723cf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7a4723cfd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7a4723cf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7a4723cf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7a4723cf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0fa2093a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0fa2093a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7a4723cfd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7a4723cfd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7a4723cfd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7a4723cfd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0fa2093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0fa2093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7a4723cfd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7a4723cfd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7a4723cfd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7a4723cfd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7a4723cfd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7a4723cfd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7a4723cf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7a4723cf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7a4723cfd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7a4723cf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7a4723cfd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7a4723cfd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a4723cfd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a4723cfd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a4723cf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a4723cf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7a4723cfd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7a4723cfd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a4723cfd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7a4723cfd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7a4723cfd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7a4723cfd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a4723cfd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7a4723cfd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7a4723cfd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7a4723cfd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774b7be3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774b7be3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7a4723cf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7a4723cf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7a4723cfd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7a4723cfd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a4723cf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a4723cf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40fa2093a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40fa2093a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0fa2093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0fa2093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7aa51d73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27aa51d73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0baef73d2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0baef73d2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40c150a2a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40c150a2a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7aa51d73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7aa51d73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2bbad7be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82bbad7be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USTOM_3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760750" y="1304475"/>
            <a:ext cx="762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 SemiBold"/>
              <a:buNone/>
              <a:defRPr i="0" sz="36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783125" y="1837556"/>
            <a:ext cx="7620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i="0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783125" y="2517206"/>
            <a:ext cx="7620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■"/>
              <a:defRPr i="0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CUSTOM_3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CUSTOM_4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CUSTOM_5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79" name="Google Shape;79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9pPr>
          </a:lstStyle>
          <a:p/>
        </p:txBody>
      </p:sp>
      <p:sp>
        <p:nvSpPr>
          <p:cNvPr id="95" name="Google Shape;95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doo_2500x800.png" id="112" name="Google Shape;112;p3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831650" y="1962210"/>
            <a:ext cx="6533663" cy="20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7"/>
          <p:cNvSpPr/>
          <p:nvPr/>
        </p:nvSpPr>
        <p:spPr>
          <a:xfrm flipH="1" rot="10800000">
            <a:off x="-100" y="3739500"/>
            <a:ext cx="9144000" cy="14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7"/>
          <p:cNvSpPr txBox="1"/>
          <p:nvPr>
            <p:ph type="title"/>
          </p:nvPr>
        </p:nvSpPr>
        <p:spPr>
          <a:xfrm>
            <a:off x="783125" y="511838"/>
            <a:ext cx="7620000" cy="22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37"/>
          <p:cNvSpPr txBox="1"/>
          <p:nvPr>
            <p:ph idx="1" type="subTitle"/>
          </p:nvPr>
        </p:nvSpPr>
        <p:spPr>
          <a:xfrm>
            <a:off x="771950" y="2743763"/>
            <a:ext cx="7620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37"/>
          <p:cNvSpPr txBox="1"/>
          <p:nvPr>
            <p:ph idx="2" type="body"/>
          </p:nvPr>
        </p:nvSpPr>
        <p:spPr>
          <a:xfrm>
            <a:off x="771825" y="4178569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●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○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■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●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○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■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●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○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Char char="■"/>
              <a:defRPr sz="16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"/>
          <p:cNvSpPr/>
          <p:nvPr/>
        </p:nvSpPr>
        <p:spPr>
          <a:xfrm>
            <a:off x="771259" y="1905000"/>
            <a:ext cx="1778100" cy="1333500"/>
          </a:xfrm>
          <a:prstGeom prst="donut">
            <a:avLst>
              <a:gd fmla="val 15210" name="adj"/>
            </a:avLst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8"/>
          <p:cNvSpPr txBox="1"/>
          <p:nvPr>
            <p:ph type="title"/>
          </p:nvPr>
        </p:nvSpPr>
        <p:spPr>
          <a:xfrm>
            <a:off x="2953525" y="1594238"/>
            <a:ext cx="54261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2" type="title"/>
          </p:nvPr>
        </p:nvSpPr>
        <p:spPr>
          <a:xfrm>
            <a:off x="548200" y="1720088"/>
            <a:ext cx="22488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with logo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0"/>
          <p:cNvSpPr txBox="1"/>
          <p:nvPr>
            <p:ph idx="1" type="body"/>
          </p:nvPr>
        </p:nvSpPr>
        <p:spPr>
          <a:xfrm>
            <a:off x="2335500" y="4153676"/>
            <a:ext cx="6046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●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○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■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●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○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■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●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○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Char char="■"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Google Shape;124;p40"/>
          <p:cNvSpPr txBox="1"/>
          <p:nvPr>
            <p:ph idx="2" type="body"/>
          </p:nvPr>
        </p:nvSpPr>
        <p:spPr>
          <a:xfrm>
            <a:off x="2335500" y="2391825"/>
            <a:ext cx="60465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●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○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■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419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●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419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○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19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■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19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●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19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○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19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Char char="■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ay background">
  <p:cSld name="CUSTOM_2">
    <p:bg>
      <p:bgPr>
        <a:solidFill>
          <a:srgbClr val="EEEEEE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USTOM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/>
          <p:nvPr>
            <p:ph type="title"/>
          </p:nvPr>
        </p:nvSpPr>
        <p:spPr>
          <a:xfrm>
            <a:off x="760750" y="1304475"/>
            <a:ext cx="762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875A7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42"/>
          <p:cNvSpPr txBox="1"/>
          <p:nvPr>
            <p:ph idx="1" type="subTitle"/>
          </p:nvPr>
        </p:nvSpPr>
        <p:spPr>
          <a:xfrm>
            <a:off x="783125" y="1837556"/>
            <a:ext cx="7620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42"/>
          <p:cNvSpPr txBox="1"/>
          <p:nvPr>
            <p:ph idx="2" type="body"/>
          </p:nvPr>
        </p:nvSpPr>
        <p:spPr>
          <a:xfrm>
            <a:off x="783125" y="2517206"/>
            <a:ext cx="7620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sz="1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3"/>
          <p:cNvSpPr txBox="1"/>
          <p:nvPr>
            <p:ph type="title"/>
          </p:nvPr>
        </p:nvSpPr>
        <p:spPr>
          <a:xfrm>
            <a:off x="760750" y="1304475"/>
            <a:ext cx="762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400"/>
              <a:buFont typeface="Trebuchet MS"/>
              <a:buNone/>
              <a:defRPr b="1" i="0" sz="4000" u="none" cap="none" strike="noStrike">
                <a:solidFill>
                  <a:srgbClr val="875A7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32" name="Google Shape;132;p43"/>
          <p:cNvSpPr txBox="1"/>
          <p:nvPr>
            <p:ph idx="1" type="subTitle"/>
          </p:nvPr>
        </p:nvSpPr>
        <p:spPr>
          <a:xfrm>
            <a:off x="783125" y="1837556"/>
            <a:ext cx="7620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24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43"/>
          <p:cNvSpPr txBox="1"/>
          <p:nvPr>
            <p:ph idx="2" type="body"/>
          </p:nvPr>
        </p:nvSpPr>
        <p:spPr>
          <a:xfrm>
            <a:off x="783125" y="2517206"/>
            <a:ext cx="7620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Google Shape;13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buNone/>
              <a:defRPr sz="13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595959"/>
                </a:solidFill>
              </a:defRPr>
            </a:lvl1pPr>
            <a:lvl2pPr lvl="1" rtl="0" algn="r">
              <a:buNone/>
              <a:defRPr sz="1000">
                <a:solidFill>
                  <a:srgbClr val="595959"/>
                </a:solidFill>
              </a:defRPr>
            </a:lvl2pPr>
            <a:lvl3pPr lvl="2" rtl="0" algn="r">
              <a:buNone/>
              <a:defRPr sz="1000">
                <a:solidFill>
                  <a:srgbClr val="595959"/>
                </a:solidFill>
              </a:defRPr>
            </a:lvl3pPr>
            <a:lvl4pPr lvl="3" rtl="0" algn="r">
              <a:buNone/>
              <a:defRPr sz="1000">
                <a:solidFill>
                  <a:srgbClr val="595959"/>
                </a:solidFill>
              </a:defRPr>
            </a:lvl4pPr>
            <a:lvl5pPr lvl="4" rtl="0" algn="r">
              <a:buNone/>
              <a:defRPr sz="1000">
                <a:solidFill>
                  <a:srgbClr val="595959"/>
                </a:solidFill>
              </a:defRPr>
            </a:lvl5pPr>
            <a:lvl6pPr lvl="5" rtl="0" algn="r">
              <a:buNone/>
              <a:defRPr sz="1000">
                <a:solidFill>
                  <a:srgbClr val="595959"/>
                </a:solidFill>
              </a:defRPr>
            </a:lvl6pPr>
            <a:lvl7pPr lvl="6" rtl="0" algn="r">
              <a:buNone/>
              <a:defRPr sz="1000">
                <a:solidFill>
                  <a:srgbClr val="595959"/>
                </a:solidFill>
              </a:defRPr>
            </a:lvl7pPr>
            <a:lvl8pPr lvl="7" rtl="0" algn="r">
              <a:buNone/>
              <a:defRPr sz="1000">
                <a:solidFill>
                  <a:srgbClr val="595959"/>
                </a:solidFill>
              </a:defRPr>
            </a:lvl8pPr>
            <a:lvl9pPr lvl="8" rtl="0" algn="r">
              <a:buNone/>
              <a:defRPr sz="1000"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jp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1.jpg"/><Relationship Id="rId6" Type="http://schemas.openxmlformats.org/officeDocument/2006/relationships/image" Target="../media/image45.jpg"/><Relationship Id="rId7" Type="http://schemas.openxmlformats.org/officeDocument/2006/relationships/image" Target="../media/image57.jpg"/><Relationship Id="rId8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jp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Relationship Id="rId4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Relationship Id="rId4" Type="http://schemas.openxmlformats.org/officeDocument/2006/relationships/image" Target="../media/image9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8.png"/><Relationship Id="rId4" Type="http://schemas.openxmlformats.org/officeDocument/2006/relationships/image" Target="../media/image7.png"/><Relationship Id="rId9" Type="http://schemas.openxmlformats.org/officeDocument/2006/relationships/image" Target="../media/image112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Relationship Id="rId7" Type="http://schemas.openxmlformats.org/officeDocument/2006/relationships/image" Target="../media/image13.png"/><Relationship Id="rId8" Type="http://schemas.openxmlformats.org/officeDocument/2006/relationships/image" Target="../media/image116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7.png"/><Relationship Id="rId4" Type="http://schemas.openxmlformats.org/officeDocument/2006/relationships/image" Target="../media/image1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Relationship Id="rId5" Type="http://schemas.openxmlformats.org/officeDocument/2006/relationships/image" Target="../media/image11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5.png"/><Relationship Id="rId4" Type="http://schemas.openxmlformats.org/officeDocument/2006/relationships/hyperlink" Target="https://github.com/odoo/owl" TargetMode="External"/><Relationship Id="rId5" Type="http://schemas.openxmlformats.org/officeDocument/2006/relationships/hyperlink" Target="https://github.com/somu-odoo/OX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46"/>
          <p:cNvPicPr preferRelativeResize="0"/>
          <p:nvPr/>
        </p:nvPicPr>
        <p:blipFill rotWithShape="1">
          <a:blip r:embed="rId3">
            <a:alphaModFix/>
          </a:blip>
          <a:srcRect b="0" l="3942" r="3951" t="0"/>
          <a:stretch/>
        </p:blipFill>
        <p:spPr>
          <a:xfrm>
            <a:off x="7074864" y="61909"/>
            <a:ext cx="2123150" cy="12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6"/>
          <p:cNvSpPr txBox="1"/>
          <p:nvPr/>
        </p:nvSpPr>
        <p:spPr>
          <a:xfrm>
            <a:off x="777550" y="1495425"/>
            <a:ext cx="7807800" cy="10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Odoo Javascript Framework</a:t>
            </a:r>
            <a:endParaRPr b="1" sz="3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46"/>
          <p:cNvSpPr txBox="1"/>
          <p:nvPr/>
        </p:nvSpPr>
        <p:spPr>
          <a:xfrm>
            <a:off x="777550" y="2534563"/>
            <a:ext cx="67116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Odoo Web Library (OWL)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46"/>
          <p:cNvSpPr/>
          <p:nvPr/>
        </p:nvSpPr>
        <p:spPr>
          <a:xfrm>
            <a:off x="0" y="3459500"/>
            <a:ext cx="9144000" cy="17602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6"/>
          <p:cNvSpPr txBox="1"/>
          <p:nvPr/>
        </p:nvSpPr>
        <p:spPr>
          <a:xfrm>
            <a:off x="771950" y="3983594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Mohammed Shekha – </a:t>
            </a: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Senior Application Engineer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46"/>
          <p:cNvSpPr txBox="1"/>
          <p:nvPr/>
        </p:nvSpPr>
        <p:spPr>
          <a:xfrm>
            <a:off x="771950" y="4366844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Soumya</a:t>
            </a:r>
            <a:r>
              <a:rPr b="1"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Mukherjee – </a:t>
            </a: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pplication Engineer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5"/>
          <p:cNvPicPr preferRelativeResize="0"/>
          <p:nvPr/>
        </p:nvPicPr>
        <p:blipFill rotWithShape="1">
          <a:blip r:embed="rId3">
            <a:alphaModFix/>
          </a:blip>
          <a:srcRect b="6916" l="18136" r="14241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5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5"/>
          <p:cNvSpPr txBox="1"/>
          <p:nvPr/>
        </p:nvSpPr>
        <p:spPr>
          <a:xfrm>
            <a:off x="209550" y="1610925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Auction Odyssey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5" name="Google Shape;235;p55"/>
          <p:cNvCxnSpPr/>
          <p:nvPr/>
        </p:nvCxnSpPr>
        <p:spPr>
          <a:xfrm>
            <a:off x="3393900" y="2370100"/>
            <a:ext cx="235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55"/>
          <p:cNvSpPr txBox="1"/>
          <p:nvPr/>
        </p:nvSpPr>
        <p:spPr>
          <a:xfrm>
            <a:off x="209550" y="2409400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37" name="Google Shape;237;p55"/>
          <p:cNvGrpSpPr/>
          <p:nvPr/>
        </p:nvGrpSpPr>
        <p:grpSpPr>
          <a:xfrm>
            <a:off x="252563" y="313450"/>
            <a:ext cx="1200300" cy="374925"/>
            <a:chOff x="176363" y="313450"/>
            <a:chExt cx="1200300" cy="374925"/>
          </a:xfrm>
        </p:grpSpPr>
        <p:pic>
          <p:nvPicPr>
            <p:cNvPr id="238" name="Google Shape;23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025" y="313450"/>
              <a:ext cx="814976" cy="2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55"/>
            <p:cNvSpPr txBox="1"/>
            <p:nvPr/>
          </p:nvSpPr>
          <p:spPr>
            <a:xfrm>
              <a:off x="176363" y="514075"/>
              <a:ext cx="12003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40" name="Google Shape;240;p55"/>
          <p:cNvSpPr txBox="1"/>
          <p:nvPr/>
        </p:nvSpPr>
        <p:spPr>
          <a:xfrm>
            <a:off x="8302125" y="204075"/>
            <a:ext cx="8628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6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56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6"/>
          <p:cNvSpPr txBox="1"/>
          <p:nvPr/>
        </p:nvSpPr>
        <p:spPr>
          <a:xfrm>
            <a:off x="800175" y="695025"/>
            <a:ext cx="695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Story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7"/>
          <p:cNvPicPr preferRelativeResize="0"/>
          <p:nvPr/>
        </p:nvPicPr>
        <p:blipFill rotWithShape="1">
          <a:blip r:embed="rId3">
            <a:alphaModFix/>
          </a:blip>
          <a:srcRect b="43829" l="34194" r="5305" t="0"/>
          <a:stretch/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7"/>
          <p:cNvSpPr txBox="1"/>
          <p:nvPr/>
        </p:nvSpPr>
        <p:spPr>
          <a:xfrm>
            <a:off x="1291425" y="1661513"/>
            <a:ext cx="2656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User Story</a:t>
            </a:r>
            <a:endParaRPr sz="24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57"/>
          <p:cNvCxnSpPr/>
          <p:nvPr/>
        </p:nvCxnSpPr>
        <p:spPr>
          <a:xfrm>
            <a:off x="1684150" y="2305375"/>
            <a:ext cx="921000" cy="7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57"/>
          <p:cNvSpPr txBox="1"/>
          <p:nvPr/>
        </p:nvSpPr>
        <p:spPr>
          <a:xfrm>
            <a:off x="4572000" y="1003250"/>
            <a:ext cx="36732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“I'm craving an Auction website that outshines the competition – </a:t>
            </a:r>
            <a:r>
              <a:rPr lang="en" sz="1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sleek</a:t>
            </a:r>
            <a: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seamless</a:t>
            </a:r>
            <a: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" sz="1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faster</a:t>
            </a:r>
            <a: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 to launch. </a:t>
            </a:r>
            <a:b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Building this from scratch sounds crazy. Can your OWL magic cook up something? Ready to be wowed!” </a:t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57"/>
          <p:cNvSpPr txBox="1"/>
          <p:nvPr/>
        </p:nvSpPr>
        <p:spPr>
          <a:xfrm>
            <a:off x="6174714" y="3929605"/>
            <a:ext cx="2030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Alex</a:t>
            </a:r>
            <a:endParaRPr b="1" sz="10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Founder, The StartUp</a:t>
            </a:r>
            <a:endParaRPr sz="1000">
              <a:solidFill>
                <a:srgbClr val="888888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9" name="Google Shape;2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819" y="4738650"/>
            <a:ext cx="651025" cy="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8"/>
          <p:cNvSpPr txBox="1"/>
          <p:nvPr/>
        </p:nvSpPr>
        <p:spPr>
          <a:xfrm>
            <a:off x="209550" y="1610925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should we expect?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66" name="Google Shape;266;p58"/>
          <p:cNvCxnSpPr/>
          <p:nvPr/>
        </p:nvCxnSpPr>
        <p:spPr>
          <a:xfrm>
            <a:off x="3393900" y="2370100"/>
            <a:ext cx="235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58"/>
          <p:cNvSpPr txBox="1"/>
          <p:nvPr/>
        </p:nvSpPr>
        <p:spPr>
          <a:xfrm>
            <a:off x="209550" y="2409400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Product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68" name="Google Shape;268;p58"/>
          <p:cNvGrpSpPr/>
          <p:nvPr/>
        </p:nvGrpSpPr>
        <p:grpSpPr>
          <a:xfrm>
            <a:off x="252563" y="313450"/>
            <a:ext cx="1200300" cy="374925"/>
            <a:chOff x="176363" y="313450"/>
            <a:chExt cx="1200300" cy="374925"/>
          </a:xfrm>
        </p:grpSpPr>
        <p:pic>
          <p:nvPicPr>
            <p:cNvPr id="269" name="Google Shape;26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025" y="313450"/>
              <a:ext cx="814976" cy="2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58"/>
            <p:cNvSpPr txBox="1"/>
            <p:nvPr/>
          </p:nvSpPr>
          <p:spPr>
            <a:xfrm>
              <a:off x="176363" y="514075"/>
              <a:ext cx="12003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71" name="Google Shape;271;p58"/>
          <p:cNvSpPr txBox="1"/>
          <p:nvPr/>
        </p:nvSpPr>
        <p:spPr>
          <a:xfrm>
            <a:off x="8302125" y="204075"/>
            <a:ext cx="8628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1305350" y="4443044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Designed by Manushi Shah - Jr. Application Engineer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60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9"/>
          <p:cNvSpPr txBox="1"/>
          <p:nvPr/>
        </p:nvSpPr>
        <p:spPr>
          <a:xfrm>
            <a:off x="1920600" y="1568225"/>
            <a:ext cx="53028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OWL Basics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" name="Google Shape;279;p59"/>
          <p:cNvCxnSpPr/>
          <p:nvPr/>
        </p:nvCxnSpPr>
        <p:spPr>
          <a:xfrm>
            <a:off x="3622047" y="2412325"/>
            <a:ext cx="1899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512" y="4458850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9"/>
          <p:cNvSpPr txBox="1"/>
          <p:nvPr/>
        </p:nvSpPr>
        <p:spPr>
          <a:xfrm>
            <a:off x="1996050" y="2578975"/>
            <a:ext cx="51519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Beginning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Components Lifecycle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19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1"/>
          <p:cNvSpPr txBox="1"/>
          <p:nvPr/>
        </p:nvSpPr>
        <p:spPr>
          <a:xfrm>
            <a:off x="574125" y="452775"/>
            <a:ext cx="7560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OWL Component</a:t>
            </a:r>
            <a:endParaRPr b="1" sz="3500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1"/>
          <p:cNvSpPr txBox="1"/>
          <p:nvPr/>
        </p:nvSpPr>
        <p:spPr>
          <a:xfrm>
            <a:off x="665675" y="1279275"/>
            <a:ext cx="7964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modular unit bundling functions and UI elements.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12" y="2074150"/>
            <a:ext cx="4791625" cy="2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type="title"/>
          </p:nvPr>
        </p:nvSpPr>
        <p:spPr>
          <a:xfrm>
            <a:off x="311700" y="16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OWL </a:t>
            </a: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Sub -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0425"/>
            <a:ext cx="4951300" cy="35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063" y="1470200"/>
            <a:ext cx="3416225" cy="22030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62"/>
          <p:cNvSpPr txBox="1"/>
          <p:nvPr/>
        </p:nvSpPr>
        <p:spPr>
          <a:xfrm>
            <a:off x="1686800" y="4664325"/>
            <a:ext cx="2201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JS Logic</a:t>
            </a:r>
            <a:endParaRPr b="1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2"/>
          <p:cNvSpPr txBox="1"/>
          <p:nvPr/>
        </p:nvSpPr>
        <p:spPr>
          <a:xfrm>
            <a:off x="6023638" y="3813475"/>
            <a:ext cx="2201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XML</a:t>
            </a:r>
            <a:endParaRPr b="1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949" y="3813472"/>
            <a:ext cx="788051" cy="13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>
            <p:ph type="title"/>
          </p:nvPr>
        </p:nvSpPr>
        <p:spPr>
          <a:xfrm>
            <a:off x="480150" y="422550"/>
            <a:ext cx="8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Event Bus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" y="1696813"/>
            <a:ext cx="8183651" cy="17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 txBox="1"/>
          <p:nvPr>
            <p:ph type="title"/>
          </p:nvPr>
        </p:nvSpPr>
        <p:spPr>
          <a:xfrm>
            <a:off x="480150" y="422550"/>
            <a:ext cx="8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Environment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725" y="1143225"/>
            <a:ext cx="2537952" cy="202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012" y="3164350"/>
            <a:ext cx="1637375" cy="16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4"/>
          <p:cNvSpPr txBox="1"/>
          <p:nvPr/>
        </p:nvSpPr>
        <p:spPr>
          <a:xfrm>
            <a:off x="621400" y="1400075"/>
            <a:ext cx="36987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rgbClr val="7B547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Easy to mount with any Application</a:t>
            </a:r>
            <a:endParaRPr sz="1600">
              <a:solidFill>
                <a:srgbClr val="7B547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B547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rgbClr val="7B547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be used by all the Components</a:t>
            </a:r>
            <a:endParaRPr sz="1600">
              <a:solidFill>
                <a:srgbClr val="7B547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B547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rgbClr val="7B547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Stays in a Shallow Frozen state</a:t>
            </a:r>
            <a:endParaRPr sz="1600">
              <a:solidFill>
                <a:srgbClr val="7B547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64"/>
          <p:cNvSpPr txBox="1"/>
          <p:nvPr/>
        </p:nvSpPr>
        <p:spPr>
          <a:xfrm>
            <a:off x="5641250" y="2777575"/>
            <a:ext cx="1797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4"/>
          <p:cNvSpPr txBox="1"/>
          <p:nvPr/>
        </p:nvSpPr>
        <p:spPr>
          <a:xfrm>
            <a:off x="5671200" y="4334975"/>
            <a:ext cx="1797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Environment Variable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7"/>
          <p:cNvPicPr preferRelativeResize="0"/>
          <p:nvPr/>
        </p:nvPicPr>
        <p:blipFill rotWithShape="1">
          <a:blip r:embed="rId3">
            <a:alphaModFix/>
          </a:blip>
          <a:srcRect b="66" l="2721" r="44848" t="25765"/>
          <a:stretch/>
        </p:blipFill>
        <p:spPr>
          <a:xfrm rot="5400000">
            <a:off x="2010902" y="-2005664"/>
            <a:ext cx="5148446" cy="9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7"/>
          <p:cNvSpPr/>
          <p:nvPr/>
        </p:nvSpPr>
        <p:spPr>
          <a:xfrm>
            <a:off x="-9162" y="-3575"/>
            <a:ext cx="9162300" cy="5148600"/>
          </a:xfrm>
          <a:prstGeom prst="rect">
            <a:avLst/>
          </a:prstGeom>
          <a:solidFill>
            <a:srgbClr val="62495B">
              <a:alpha val="7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7"/>
          <p:cNvSpPr/>
          <p:nvPr/>
        </p:nvSpPr>
        <p:spPr>
          <a:xfrm>
            <a:off x="2739888" y="738625"/>
            <a:ext cx="3664200" cy="3664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85725" rotWithShape="0" algn="bl" dir="5400000" dist="3810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7"/>
          <p:cNvSpPr txBox="1"/>
          <p:nvPr/>
        </p:nvSpPr>
        <p:spPr>
          <a:xfrm>
            <a:off x="2996913" y="2074525"/>
            <a:ext cx="3176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2495B"/>
                </a:solidFill>
                <a:latin typeface="Montserrat"/>
                <a:ea typeface="Montserrat"/>
                <a:cs typeface="Montserrat"/>
                <a:sym typeface="Montserrat"/>
              </a:rPr>
              <a:t>What is OWL?</a:t>
            </a:r>
            <a:endParaRPr b="1" sz="3000">
              <a:solidFill>
                <a:srgbClr val="6249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" name="Google Shape;155;p47"/>
          <p:cNvCxnSpPr/>
          <p:nvPr/>
        </p:nvCxnSpPr>
        <p:spPr>
          <a:xfrm>
            <a:off x="3895425" y="2969525"/>
            <a:ext cx="1379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47"/>
          <p:cNvCxnSpPr/>
          <p:nvPr/>
        </p:nvCxnSpPr>
        <p:spPr>
          <a:xfrm>
            <a:off x="4421475" y="2969525"/>
            <a:ext cx="327300" cy="0"/>
          </a:xfrm>
          <a:prstGeom prst="straightConnector1">
            <a:avLst/>
          </a:prstGeom>
          <a:noFill/>
          <a:ln cap="flat" cmpd="sng" w="38100">
            <a:solidFill>
              <a:srgbClr val="6249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481" y="4711275"/>
            <a:ext cx="651025" cy="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>
            <p:ph type="title"/>
          </p:nvPr>
        </p:nvSpPr>
        <p:spPr>
          <a:xfrm>
            <a:off x="311700" y="2941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Architecture Design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13" y="1135900"/>
            <a:ext cx="7223764" cy="37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Setting up application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5781400" y="1113925"/>
            <a:ext cx="2670300" cy="3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To l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oad component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mount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 is used.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Binding all components, under an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 helps in environment management.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 we can also see an implementation of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whenReady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 hook.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75" y="1113925"/>
            <a:ext cx="4261286" cy="35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67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7"/>
          <p:cNvSpPr txBox="1"/>
          <p:nvPr/>
        </p:nvSpPr>
        <p:spPr>
          <a:xfrm>
            <a:off x="800175" y="695025"/>
            <a:ext cx="659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Root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7"/>
          <p:cNvSpPr txBox="1"/>
          <p:nvPr/>
        </p:nvSpPr>
        <p:spPr>
          <a:xfrm>
            <a:off x="800175" y="1403025"/>
            <a:ext cx="2643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150" y="1981200"/>
            <a:ext cx="14097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Root Component (Auction)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9"/>
          <p:cNvSpPr txBox="1"/>
          <p:nvPr/>
        </p:nvSpPr>
        <p:spPr>
          <a:xfrm>
            <a:off x="1571050" y="3900650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JS - Logic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69"/>
          <p:cNvSpPr txBox="1"/>
          <p:nvPr/>
        </p:nvSpPr>
        <p:spPr>
          <a:xfrm>
            <a:off x="5818613" y="3900650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XML - UI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9"/>
          <p:cNvSpPr txBox="1"/>
          <p:nvPr/>
        </p:nvSpPr>
        <p:spPr>
          <a:xfrm>
            <a:off x="813600" y="1070625"/>
            <a:ext cx="751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Here, we can see the implementation of Sub-Components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900" y="1965149"/>
            <a:ext cx="3954126" cy="15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33" y="1738613"/>
            <a:ext cx="3472330" cy="19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0"/>
          <p:cNvSpPr txBox="1"/>
          <p:nvPr>
            <p:ph type="title"/>
          </p:nvPr>
        </p:nvSpPr>
        <p:spPr>
          <a:xfrm>
            <a:off x="311713" y="11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Implementing EventBus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38" y="791675"/>
            <a:ext cx="4341129" cy="40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805" y="3134127"/>
            <a:ext cx="1262100" cy="17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1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71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1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1"/>
          <p:cNvSpPr txBox="1"/>
          <p:nvPr/>
        </p:nvSpPr>
        <p:spPr>
          <a:xfrm>
            <a:off x="800175" y="695025"/>
            <a:ext cx="550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Header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1"/>
          <p:cNvSpPr txBox="1"/>
          <p:nvPr/>
        </p:nvSpPr>
        <p:spPr>
          <a:xfrm>
            <a:off x="800175" y="1403025"/>
            <a:ext cx="2643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Header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2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1395413"/>
            <a:ext cx="384810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2"/>
          <p:cNvSpPr/>
          <p:nvPr/>
        </p:nvSpPr>
        <p:spPr>
          <a:xfrm>
            <a:off x="5142175" y="1395425"/>
            <a:ext cx="1430100" cy="11379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3"/>
          <p:cNvSpPr txBox="1"/>
          <p:nvPr>
            <p:ph type="title"/>
          </p:nvPr>
        </p:nvSpPr>
        <p:spPr>
          <a:xfrm>
            <a:off x="311700" y="22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Header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13" y="1649925"/>
            <a:ext cx="3899537" cy="25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3"/>
          <p:cNvSpPr txBox="1"/>
          <p:nvPr/>
        </p:nvSpPr>
        <p:spPr>
          <a:xfrm>
            <a:off x="1611438" y="4281650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JS - Logic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73"/>
          <p:cNvSpPr txBox="1"/>
          <p:nvPr/>
        </p:nvSpPr>
        <p:spPr>
          <a:xfrm>
            <a:off x="5875988" y="4281650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XML - UI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73"/>
          <p:cNvSpPr txBox="1"/>
          <p:nvPr/>
        </p:nvSpPr>
        <p:spPr>
          <a:xfrm>
            <a:off x="813600" y="1070625"/>
            <a:ext cx="751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Here, a similar implementation but with a </a:t>
            </a:r>
            <a:r>
              <a:rPr lang="en" sz="1600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t-on-click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800" y="1950938"/>
            <a:ext cx="3593099" cy="1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4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74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4"/>
          <p:cNvSpPr txBox="1"/>
          <p:nvPr/>
        </p:nvSpPr>
        <p:spPr>
          <a:xfrm>
            <a:off x="800175" y="695025"/>
            <a:ext cx="550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4"/>
          <p:cNvSpPr txBox="1"/>
          <p:nvPr/>
        </p:nvSpPr>
        <p:spPr>
          <a:xfrm>
            <a:off x="800175" y="1403025"/>
            <a:ext cx="3497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Header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Search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8"/>
          <p:cNvSpPr/>
          <p:nvPr/>
        </p:nvSpPr>
        <p:spPr>
          <a:xfrm>
            <a:off x="3984825" y="1464175"/>
            <a:ext cx="420600" cy="420600"/>
          </a:xfrm>
          <a:prstGeom prst="ellipse">
            <a:avLst/>
          </a:prstGeom>
          <a:solidFill>
            <a:srgbClr val="906A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8"/>
          <p:cNvSpPr txBox="1"/>
          <p:nvPr/>
        </p:nvSpPr>
        <p:spPr>
          <a:xfrm>
            <a:off x="4624700" y="1391975"/>
            <a:ext cx="4101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Compact UI Marvel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48"/>
          <p:cNvSpPr/>
          <p:nvPr/>
        </p:nvSpPr>
        <p:spPr>
          <a:xfrm>
            <a:off x="3984825" y="3162175"/>
            <a:ext cx="420600" cy="420600"/>
          </a:xfrm>
          <a:prstGeom prst="ellipse">
            <a:avLst/>
          </a:prstGeom>
          <a:solidFill>
            <a:srgbClr val="906A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8"/>
          <p:cNvSpPr txBox="1"/>
          <p:nvPr/>
        </p:nvSpPr>
        <p:spPr>
          <a:xfrm>
            <a:off x="4624700" y="3162175"/>
            <a:ext cx="3910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Modern, Elegant, Fast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48"/>
          <p:cNvSpPr/>
          <p:nvPr/>
        </p:nvSpPr>
        <p:spPr>
          <a:xfrm>
            <a:off x="3984825" y="2291850"/>
            <a:ext cx="420600" cy="420600"/>
          </a:xfrm>
          <a:prstGeom prst="ellipse">
            <a:avLst/>
          </a:prstGeom>
          <a:solidFill>
            <a:srgbClr val="906A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8"/>
          <p:cNvSpPr txBox="1"/>
          <p:nvPr/>
        </p:nvSpPr>
        <p:spPr>
          <a:xfrm>
            <a:off x="4624700" y="2240925"/>
            <a:ext cx="3491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React-Vue Fusion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847" y="1550213"/>
            <a:ext cx="248550" cy="2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847" y="2377875"/>
            <a:ext cx="248550" cy="2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847" y="3248200"/>
            <a:ext cx="248550" cy="24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48"/>
          <p:cNvGrpSpPr/>
          <p:nvPr/>
        </p:nvGrpSpPr>
        <p:grpSpPr>
          <a:xfrm>
            <a:off x="453450" y="1714075"/>
            <a:ext cx="3822300" cy="1144350"/>
            <a:chOff x="379750" y="408975"/>
            <a:chExt cx="3822300" cy="1144350"/>
          </a:xfrm>
        </p:grpSpPr>
        <p:sp>
          <p:nvSpPr>
            <p:cNvPr id="172" name="Google Shape;172;p48"/>
            <p:cNvSpPr txBox="1"/>
            <p:nvPr/>
          </p:nvSpPr>
          <p:spPr>
            <a:xfrm>
              <a:off x="379750" y="408975"/>
              <a:ext cx="3822300" cy="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875A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Brilliance</a:t>
              </a:r>
              <a:endParaRPr b="1" sz="3000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3" name="Google Shape;173;p48"/>
            <p:cNvSpPr txBox="1"/>
            <p:nvPr/>
          </p:nvSpPr>
          <p:spPr>
            <a:xfrm>
              <a:off x="379750" y="890500"/>
              <a:ext cx="3796500" cy="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42424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With Simplicity</a:t>
              </a:r>
              <a:endParaRPr sz="2500">
                <a:solidFill>
                  <a:srgbClr val="42424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174" name="Google Shape;174;p48"/>
            <p:cNvCxnSpPr/>
            <p:nvPr/>
          </p:nvCxnSpPr>
          <p:spPr>
            <a:xfrm>
              <a:off x="499750" y="1553325"/>
              <a:ext cx="1298100" cy="0"/>
            </a:xfrm>
            <a:prstGeom prst="straightConnector1">
              <a:avLst/>
            </a:prstGeom>
            <a:noFill/>
            <a:ln cap="flat" cmpd="sng" w="76200">
              <a:solidFill>
                <a:srgbClr val="875A7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5" name="Google Shape;1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26796">
            <a:off x="-548101" y="3990275"/>
            <a:ext cx="1497225" cy="20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5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433513"/>
            <a:ext cx="47434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5"/>
          <p:cNvSpPr/>
          <p:nvPr/>
        </p:nvSpPr>
        <p:spPr>
          <a:xfrm>
            <a:off x="5628825" y="1433525"/>
            <a:ext cx="1430100" cy="11379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>
            <p:ph type="title"/>
          </p:nvPr>
        </p:nvSpPr>
        <p:spPr>
          <a:xfrm>
            <a:off x="311700" y="33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Search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25" y="3542475"/>
            <a:ext cx="4988199" cy="8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25" y="1216475"/>
            <a:ext cx="3796226" cy="18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6"/>
          <p:cNvSpPr txBox="1"/>
          <p:nvPr/>
        </p:nvSpPr>
        <p:spPr>
          <a:xfrm>
            <a:off x="5609825" y="1216463"/>
            <a:ext cx="25530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2495B"/>
                </a:solidFill>
                <a:latin typeface="Montserrat"/>
                <a:ea typeface="Montserrat"/>
                <a:cs typeface="Montserrat"/>
                <a:sym typeface="Montserrat"/>
              </a:rPr>
              <a:t>Here we can see implementation of two Hooks:</a:t>
            </a:r>
            <a:endParaRPr>
              <a:solidFill>
                <a:srgbClr val="6249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useRef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onMounted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76"/>
          <p:cNvSpPr txBox="1"/>
          <p:nvPr/>
        </p:nvSpPr>
        <p:spPr>
          <a:xfrm>
            <a:off x="1546375" y="3066188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JS - Logic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76"/>
          <p:cNvSpPr txBox="1"/>
          <p:nvPr/>
        </p:nvSpPr>
        <p:spPr>
          <a:xfrm>
            <a:off x="2142363" y="4364850"/>
            <a:ext cx="194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XML - UI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76"/>
          <p:cNvSpPr txBox="1"/>
          <p:nvPr/>
        </p:nvSpPr>
        <p:spPr>
          <a:xfrm>
            <a:off x="5984675" y="3542470"/>
            <a:ext cx="25530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2495B"/>
                </a:solidFill>
                <a:latin typeface="Montserrat"/>
                <a:ea typeface="Montserrat"/>
                <a:cs typeface="Montserrat"/>
                <a:sym typeface="Montserrat"/>
              </a:rPr>
              <a:t>In order to use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useRef</a:t>
            </a:r>
            <a:r>
              <a:rPr lang="en">
                <a:solidFill>
                  <a:srgbClr val="62495B"/>
                </a:solidFill>
                <a:latin typeface="Montserrat"/>
                <a:ea typeface="Montserrat"/>
                <a:cs typeface="Montserrat"/>
                <a:sym typeface="Montserrat"/>
              </a:rPr>
              <a:t>, set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t-ref</a:t>
            </a:r>
            <a:r>
              <a:rPr lang="en">
                <a:solidFill>
                  <a:srgbClr val="62495B"/>
                </a:solidFill>
                <a:latin typeface="Montserrat"/>
                <a:ea typeface="Montserrat"/>
                <a:cs typeface="Montserrat"/>
                <a:sym typeface="Montserrat"/>
              </a:rPr>
              <a:t> on the element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7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77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7"/>
          <p:cNvSpPr txBox="1"/>
          <p:nvPr/>
        </p:nvSpPr>
        <p:spPr>
          <a:xfrm>
            <a:off x="800175" y="695025"/>
            <a:ext cx="550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Menu</a:t>
            </a: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7"/>
          <p:cNvSpPr txBox="1"/>
          <p:nvPr/>
        </p:nvSpPr>
        <p:spPr>
          <a:xfrm>
            <a:off x="800175" y="1403025"/>
            <a:ext cx="3497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Footer &gt; Menus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1404938"/>
            <a:ext cx="718185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8"/>
          <p:cNvSpPr txBox="1"/>
          <p:nvPr/>
        </p:nvSpPr>
        <p:spPr>
          <a:xfrm>
            <a:off x="907200" y="4044275"/>
            <a:ext cx="73296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Like previous components, these components offers same sub component features.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78"/>
          <p:cNvSpPr/>
          <p:nvPr/>
        </p:nvSpPr>
        <p:spPr>
          <a:xfrm>
            <a:off x="3280475" y="2571750"/>
            <a:ext cx="4956336" cy="1220400"/>
          </a:xfrm>
          <a:prstGeom prst="flowChartTerminator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9"/>
          <p:cNvSpPr txBox="1"/>
          <p:nvPr>
            <p:ph type="title"/>
          </p:nvPr>
        </p:nvSpPr>
        <p:spPr>
          <a:xfrm>
            <a:off x="311700" y="4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Let’s talk about Props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63" y="1462100"/>
            <a:ext cx="2115500" cy="21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649" y="1553322"/>
            <a:ext cx="1816900" cy="20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75" y="1819837"/>
            <a:ext cx="1400050" cy="1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9"/>
          <p:cNvSpPr txBox="1"/>
          <p:nvPr/>
        </p:nvSpPr>
        <p:spPr>
          <a:xfrm>
            <a:off x="540125" y="3360775"/>
            <a:ext cx="943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79"/>
          <p:cNvSpPr txBox="1"/>
          <p:nvPr/>
        </p:nvSpPr>
        <p:spPr>
          <a:xfrm>
            <a:off x="1729550" y="3640450"/>
            <a:ext cx="2385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Component A with Data</a:t>
            </a:r>
            <a:endParaRPr b="1" sz="1200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79"/>
          <p:cNvPicPr preferRelativeResize="0"/>
          <p:nvPr/>
        </p:nvPicPr>
        <p:blipFill rotWithShape="1">
          <a:blip r:embed="rId6">
            <a:alphaModFix/>
          </a:blip>
          <a:srcRect b="7330" l="0" r="0" t="0"/>
          <a:stretch/>
        </p:blipFill>
        <p:spPr>
          <a:xfrm>
            <a:off x="3918088" y="1606488"/>
            <a:ext cx="2474452" cy="171972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9"/>
          <p:cNvSpPr txBox="1"/>
          <p:nvPr/>
        </p:nvSpPr>
        <p:spPr>
          <a:xfrm>
            <a:off x="4221113" y="3538300"/>
            <a:ext cx="2115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Sending data to Component B</a:t>
            </a:r>
            <a:endParaRPr b="1" sz="1200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79"/>
          <p:cNvSpPr txBox="1"/>
          <p:nvPr/>
        </p:nvSpPr>
        <p:spPr>
          <a:xfrm>
            <a:off x="6758400" y="3727675"/>
            <a:ext cx="2385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Component B </a:t>
            </a:r>
            <a:r>
              <a:rPr b="1" lang="en" sz="1200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with same Data</a:t>
            </a:r>
            <a:endParaRPr b="1" sz="1200"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79"/>
          <p:cNvPicPr preferRelativeResize="0"/>
          <p:nvPr/>
        </p:nvPicPr>
        <p:blipFill rotWithShape="1">
          <a:blip r:embed="rId7">
            <a:alphaModFix/>
          </a:blip>
          <a:srcRect b="48563" l="15181" r="15781" t="7383"/>
          <a:stretch/>
        </p:blipFill>
        <p:spPr>
          <a:xfrm>
            <a:off x="5334475" y="1851569"/>
            <a:ext cx="426600" cy="27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9"/>
          <p:cNvPicPr preferRelativeResize="0"/>
          <p:nvPr/>
        </p:nvPicPr>
        <p:blipFill rotWithShape="1">
          <a:blip r:embed="rId8">
            <a:alphaModFix/>
          </a:blip>
          <a:srcRect b="6690" l="0" r="0" t="0"/>
          <a:stretch/>
        </p:blipFill>
        <p:spPr>
          <a:xfrm flipH="1">
            <a:off x="4611875" y="1804224"/>
            <a:ext cx="286325" cy="3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9"/>
          <p:cNvSpPr/>
          <p:nvPr/>
        </p:nvSpPr>
        <p:spPr>
          <a:xfrm>
            <a:off x="1775400" y="2109600"/>
            <a:ext cx="380700" cy="924300"/>
          </a:xfrm>
          <a:prstGeom prst="rightArrow">
            <a:avLst>
              <a:gd fmla="val 26842" name="adj1"/>
              <a:gd fmla="val 60142" name="adj2"/>
            </a:avLst>
          </a:prstGeom>
          <a:solidFill>
            <a:schemeClr val="lt1"/>
          </a:solidFill>
          <a:ln cap="flat" cmpd="sng" w="9525">
            <a:solidFill>
              <a:srgbClr val="875A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9"/>
          <p:cNvSpPr/>
          <p:nvPr/>
        </p:nvSpPr>
        <p:spPr>
          <a:xfrm>
            <a:off x="6490400" y="2109613"/>
            <a:ext cx="380700" cy="924300"/>
          </a:xfrm>
          <a:prstGeom prst="rightArrow">
            <a:avLst>
              <a:gd fmla="val 26842" name="adj1"/>
              <a:gd fmla="val 60142" name="adj2"/>
            </a:avLst>
          </a:prstGeom>
          <a:solidFill>
            <a:schemeClr val="lt1"/>
          </a:solidFill>
          <a:ln cap="flat" cmpd="sng" w="9525">
            <a:solidFill>
              <a:srgbClr val="875A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9"/>
          <p:cNvSpPr/>
          <p:nvPr/>
        </p:nvSpPr>
        <p:spPr>
          <a:xfrm>
            <a:off x="3375425" y="2109600"/>
            <a:ext cx="380700" cy="924300"/>
          </a:xfrm>
          <a:prstGeom prst="rightArrow">
            <a:avLst>
              <a:gd fmla="val 26842" name="adj1"/>
              <a:gd fmla="val 60142" name="adj2"/>
            </a:avLst>
          </a:prstGeom>
          <a:solidFill>
            <a:schemeClr val="lt1"/>
          </a:solidFill>
          <a:ln cap="flat" cmpd="sng" w="9525">
            <a:solidFill>
              <a:srgbClr val="875A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0"/>
          <p:cNvSpPr txBox="1"/>
          <p:nvPr>
            <p:ph type="title"/>
          </p:nvPr>
        </p:nvSpPr>
        <p:spPr>
          <a:xfrm>
            <a:off x="311700" y="32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of Props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80"/>
          <p:cNvSpPr txBox="1"/>
          <p:nvPr/>
        </p:nvSpPr>
        <p:spPr>
          <a:xfrm>
            <a:off x="3088031" y="2321150"/>
            <a:ext cx="2898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: Root Component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437" y="2880700"/>
            <a:ext cx="4207175" cy="7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0"/>
          <p:cNvSpPr txBox="1"/>
          <p:nvPr/>
        </p:nvSpPr>
        <p:spPr>
          <a:xfrm>
            <a:off x="3346200" y="3719800"/>
            <a:ext cx="245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: Footer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 Component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398" y="1471812"/>
            <a:ext cx="6247225" cy="8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1"/>
          <p:cNvSpPr txBox="1"/>
          <p:nvPr>
            <p:ph type="title"/>
          </p:nvPr>
        </p:nvSpPr>
        <p:spPr>
          <a:xfrm>
            <a:off x="311700" y="38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Menus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613" y="2111825"/>
            <a:ext cx="6880774" cy="24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1"/>
          <p:cNvSpPr txBox="1"/>
          <p:nvPr/>
        </p:nvSpPr>
        <p:spPr>
          <a:xfrm>
            <a:off x="813600" y="1223025"/>
            <a:ext cx="751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Now, the </a:t>
            </a:r>
            <a:r>
              <a:rPr lang="en" sz="1600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props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has reached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destination. Time to use </a:t>
            </a:r>
            <a:r>
              <a:rPr lang="en" sz="1600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management for better UI updations.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2"/>
          <p:cNvSpPr txBox="1"/>
          <p:nvPr>
            <p:ph type="title"/>
          </p:nvPr>
        </p:nvSpPr>
        <p:spPr>
          <a:xfrm>
            <a:off x="311700" y="38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Special Topic: useState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82"/>
          <p:cNvSpPr txBox="1"/>
          <p:nvPr/>
        </p:nvSpPr>
        <p:spPr>
          <a:xfrm>
            <a:off x="813600" y="1223025"/>
            <a:ext cx="7516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Helps in controlling - state of variables, and rendering responsible component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739" y="1984950"/>
            <a:ext cx="4526524" cy="26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83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8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3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Screen: Auction List Container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3"/>
          <p:cNvSpPr txBox="1"/>
          <p:nvPr/>
        </p:nvSpPr>
        <p:spPr>
          <a:xfrm>
            <a:off x="800175" y="1403025"/>
            <a:ext cx="4612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Container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 List Container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4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1233225"/>
            <a:ext cx="68484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4"/>
          <p:cNvSpPr/>
          <p:nvPr/>
        </p:nvSpPr>
        <p:spPr>
          <a:xfrm>
            <a:off x="5164625" y="3619725"/>
            <a:ext cx="1430100" cy="11379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9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9"/>
          <p:cNvSpPr txBox="1"/>
          <p:nvPr>
            <p:ph idx="4294967295" type="title"/>
          </p:nvPr>
        </p:nvSpPr>
        <p:spPr>
          <a:xfrm>
            <a:off x="2761325" y="1651850"/>
            <a:ext cx="3526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" name="Google Shape;183;p49"/>
          <p:cNvCxnSpPr/>
          <p:nvPr/>
        </p:nvCxnSpPr>
        <p:spPr>
          <a:xfrm>
            <a:off x="3199500" y="2851950"/>
            <a:ext cx="2745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" name="Google Shape;184;p49"/>
          <p:cNvGrpSpPr/>
          <p:nvPr/>
        </p:nvGrpSpPr>
        <p:grpSpPr>
          <a:xfrm>
            <a:off x="3971838" y="4323475"/>
            <a:ext cx="1200300" cy="374925"/>
            <a:chOff x="176363" y="313450"/>
            <a:chExt cx="1200300" cy="374925"/>
          </a:xfrm>
        </p:grpSpPr>
        <p:pic>
          <p:nvPicPr>
            <p:cNvPr id="185" name="Google Shape;18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025" y="313450"/>
              <a:ext cx="814976" cy="2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49"/>
            <p:cNvSpPr txBox="1"/>
            <p:nvPr/>
          </p:nvSpPr>
          <p:spPr>
            <a:xfrm>
              <a:off x="176363" y="514075"/>
              <a:ext cx="12003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311700" y="16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JS Logic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85"/>
          <p:cNvSpPr txBox="1"/>
          <p:nvPr/>
        </p:nvSpPr>
        <p:spPr>
          <a:xfrm>
            <a:off x="5264100" y="1804350"/>
            <a:ext cx="35682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of hooks: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onWillStart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A19E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onWillUpdateProps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85"/>
          <p:cNvSpPr txBox="1"/>
          <p:nvPr/>
        </p:nvSpPr>
        <p:spPr>
          <a:xfrm>
            <a:off x="1547288" y="4544550"/>
            <a:ext cx="210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JS Logic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1040175"/>
            <a:ext cx="4788822" cy="340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6"/>
          <p:cNvSpPr txBox="1"/>
          <p:nvPr>
            <p:ph type="title"/>
          </p:nvPr>
        </p:nvSpPr>
        <p:spPr>
          <a:xfrm>
            <a:off x="311700" y="8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Special Topic: onWillUpdateProps</a:t>
            </a:r>
            <a:endParaRPr b="1" sz="2400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25" y="3029075"/>
            <a:ext cx="7087599" cy="19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427" y="695050"/>
            <a:ext cx="5329251" cy="22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6"/>
          <p:cNvSpPr txBox="1"/>
          <p:nvPr/>
        </p:nvSpPr>
        <p:spPr>
          <a:xfrm>
            <a:off x="6080700" y="788425"/>
            <a:ext cx="30096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Clicking on a MenuItem triggers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change_active_menu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Which updates main Props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Triggering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onWillUpdateProps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151" y="2538900"/>
            <a:ext cx="3966999" cy="1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7"/>
          <p:cNvSpPr txBox="1"/>
          <p:nvPr/>
        </p:nvSpPr>
        <p:spPr>
          <a:xfrm>
            <a:off x="5901700" y="4171000"/>
            <a:ext cx="210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Custom Hook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0524"/>
            <a:ext cx="4654199" cy="30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7"/>
          <p:cNvSpPr txBox="1"/>
          <p:nvPr>
            <p:ph type="title"/>
          </p:nvPr>
        </p:nvSpPr>
        <p:spPr>
          <a:xfrm>
            <a:off x="311700" y="23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Custom Hook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87"/>
          <p:cNvSpPr txBox="1"/>
          <p:nvPr/>
        </p:nvSpPr>
        <p:spPr>
          <a:xfrm>
            <a:off x="1427550" y="4171000"/>
            <a:ext cx="2103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Calling Method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87"/>
          <p:cNvSpPr txBox="1"/>
          <p:nvPr/>
        </p:nvSpPr>
        <p:spPr>
          <a:xfrm>
            <a:off x="4970150" y="1093925"/>
            <a:ext cx="39669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Here we can see implementation of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useEnv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hook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Custom DOM Event</a:t>
            </a:r>
            <a:endParaRPr b="1" sz="24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00" y="3239751"/>
            <a:ext cx="5403649" cy="15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8"/>
          <p:cNvSpPr txBox="1"/>
          <p:nvPr/>
        </p:nvSpPr>
        <p:spPr>
          <a:xfrm>
            <a:off x="6281500" y="1093075"/>
            <a:ext cx="24633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Continuing previously discussed code,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 is a proper use case of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Here, a custom DOM event is patched with OWL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t-on-filterItems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400" y="1017725"/>
            <a:ext cx="4799099" cy="21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89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9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Auction Categories Sidebar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9"/>
          <p:cNvSpPr txBox="1"/>
          <p:nvPr/>
        </p:nvSpPr>
        <p:spPr>
          <a:xfrm>
            <a:off x="800175" y="1403025"/>
            <a:ext cx="7323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Container &gt; Auction List Container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 Categories Sidebar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 txBox="1"/>
          <p:nvPr>
            <p:ph type="title"/>
          </p:nvPr>
        </p:nvSpPr>
        <p:spPr>
          <a:xfrm>
            <a:off x="311700" y="16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Google Shape;5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50" y="1123575"/>
            <a:ext cx="7163510" cy="36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0"/>
          <p:cNvSpPr/>
          <p:nvPr/>
        </p:nvSpPr>
        <p:spPr>
          <a:xfrm>
            <a:off x="6804250" y="3627225"/>
            <a:ext cx="1430100" cy="11379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63" y="1202126"/>
            <a:ext cx="7172274" cy="28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91"/>
          <p:cNvSpPr txBox="1"/>
          <p:nvPr>
            <p:ph type="title"/>
          </p:nvPr>
        </p:nvSpPr>
        <p:spPr>
          <a:xfrm>
            <a:off x="311700" y="34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CustomEvent Logic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91"/>
          <p:cNvSpPr txBox="1"/>
          <p:nvPr/>
        </p:nvSpPr>
        <p:spPr>
          <a:xfrm>
            <a:off x="1187850" y="4282500"/>
            <a:ext cx="6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Note: This method is triggered using “on click” event on any Category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2"/>
          <p:cNvSpPr txBox="1"/>
          <p:nvPr>
            <p:ph type="title"/>
          </p:nvPr>
        </p:nvSpPr>
        <p:spPr>
          <a:xfrm>
            <a:off x="311700" y="34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CustomEvent XML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75" y="1065275"/>
            <a:ext cx="6848861" cy="30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93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3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Auction List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93"/>
          <p:cNvSpPr txBox="1"/>
          <p:nvPr/>
        </p:nvSpPr>
        <p:spPr>
          <a:xfrm>
            <a:off x="800175" y="1403025"/>
            <a:ext cx="6776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Container &gt; Auction List Container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 List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4"/>
          <p:cNvSpPr txBox="1"/>
          <p:nvPr>
            <p:ph type="title"/>
          </p:nvPr>
        </p:nvSpPr>
        <p:spPr>
          <a:xfrm>
            <a:off x="311700" y="16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099" y="1000787"/>
            <a:ext cx="5421800" cy="31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94"/>
          <p:cNvSpPr/>
          <p:nvPr/>
        </p:nvSpPr>
        <p:spPr>
          <a:xfrm>
            <a:off x="6302200" y="2725250"/>
            <a:ext cx="980700" cy="8718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  <p:sp>
        <p:nvSpPr>
          <p:cNvPr id="579" name="Google Shape;579;p94"/>
          <p:cNvSpPr txBox="1"/>
          <p:nvPr/>
        </p:nvSpPr>
        <p:spPr>
          <a:xfrm>
            <a:off x="907200" y="4074225"/>
            <a:ext cx="73296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Like previous components, this component offers same sub component features.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>
            <p:ph idx="2" type="body"/>
          </p:nvPr>
        </p:nvSpPr>
        <p:spPr>
          <a:xfrm>
            <a:off x="4200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DOM Manipulation Nightmare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Component Fragmentation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 Management Complexity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UI Updates Bottleneck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Complex UI Interaction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Slower 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50"/>
          <p:cNvSpPr txBox="1"/>
          <p:nvPr/>
        </p:nvSpPr>
        <p:spPr>
          <a:xfrm>
            <a:off x="420075" y="755575"/>
            <a:ext cx="3837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Before OWL</a:t>
            </a:r>
            <a:endParaRPr sz="2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5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95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5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Auction Item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5"/>
          <p:cNvSpPr txBox="1"/>
          <p:nvPr/>
        </p:nvSpPr>
        <p:spPr>
          <a:xfrm>
            <a:off x="800175" y="1403025"/>
            <a:ext cx="7150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Container &gt; Auction List Container &gt; Auction List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 Item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6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50" y="1315250"/>
            <a:ext cx="6044499" cy="33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6"/>
          <p:cNvSpPr/>
          <p:nvPr/>
        </p:nvSpPr>
        <p:spPr>
          <a:xfrm>
            <a:off x="6556775" y="3211900"/>
            <a:ext cx="980700" cy="8718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7"/>
          <p:cNvSpPr txBox="1"/>
          <p:nvPr>
            <p:ph type="title"/>
          </p:nvPr>
        </p:nvSpPr>
        <p:spPr>
          <a:xfrm>
            <a:off x="311700" y="11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Auction Item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50" y="1148850"/>
            <a:ext cx="5982048" cy="17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75" y="3114575"/>
            <a:ext cx="4077710" cy="18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7"/>
          <p:cNvSpPr txBox="1"/>
          <p:nvPr/>
        </p:nvSpPr>
        <p:spPr>
          <a:xfrm>
            <a:off x="5023700" y="3114575"/>
            <a:ext cx="3556200" cy="1809000"/>
          </a:xfrm>
          <a:prstGeom prst="rect">
            <a:avLst/>
          </a:prstGeom>
          <a:noFill/>
          <a:ln cap="flat" cmpd="sng" w="9525">
            <a:solidFill>
              <a:srgbClr val="7B54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Here, we can see implementation of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trigger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method, which is a part of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OWL EventBus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97"/>
          <p:cNvSpPr txBox="1"/>
          <p:nvPr/>
        </p:nvSpPr>
        <p:spPr>
          <a:xfrm>
            <a:off x="1115525" y="65135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change depends on EventBus </a:t>
            </a:r>
            <a:r>
              <a:rPr lang="en"/>
              <a:t>application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98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8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8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Modifying Root Element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98"/>
          <p:cNvSpPr txBox="1"/>
          <p:nvPr/>
        </p:nvSpPr>
        <p:spPr>
          <a:xfrm>
            <a:off x="800175" y="1403025"/>
            <a:ext cx="7150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uction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9"/>
          <p:cNvSpPr txBox="1"/>
          <p:nvPr>
            <p:ph type="title"/>
          </p:nvPr>
        </p:nvSpPr>
        <p:spPr>
          <a:xfrm>
            <a:off x="311700" y="11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Understanding EventBus Event Handling</a:t>
            </a:r>
            <a:endParaRPr b="1" sz="2600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63" y="796700"/>
            <a:ext cx="7128477" cy="32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75" y="4100325"/>
            <a:ext cx="7763252" cy="7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0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100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00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00"/>
          <p:cNvSpPr txBox="1"/>
          <p:nvPr/>
        </p:nvSpPr>
        <p:spPr>
          <a:xfrm>
            <a:off x="800175" y="695025"/>
            <a:ext cx="550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Timer</a:t>
            </a: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1" name="Google Shape;63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00"/>
          <p:cNvSpPr txBox="1"/>
          <p:nvPr/>
        </p:nvSpPr>
        <p:spPr>
          <a:xfrm>
            <a:off x="800175" y="1403025"/>
            <a:ext cx="2643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Timer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1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814" y="1233225"/>
            <a:ext cx="6138376" cy="3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1"/>
          <p:cNvSpPr/>
          <p:nvPr/>
        </p:nvSpPr>
        <p:spPr>
          <a:xfrm>
            <a:off x="1854975" y="3459025"/>
            <a:ext cx="980700" cy="8718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2"/>
          <p:cNvSpPr txBox="1"/>
          <p:nvPr>
            <p:ph type="title"/>
          </p:nvPr>
        </p:nvSpPr>
        <p:spPr>
          <a:xfrm>
            <a:off x="311700" y="11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Timer </a:t>
            </a: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25" y="781625"/>
            <a:ext cx="5438249" cy="39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2"/>
          <p:cNvSpPr txBox="1"/>
          <p:nvPr/>
        </p:nvSpPr>
        <p:spPr>
          <a:xfrm>
            <a:off x="6281500" y="1464450"/>
            <a:ext cx="22461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Another implementation scenario for hooks: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onMounted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3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103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0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3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Screen: Auction Details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03"/>
          <p:cNvSpPr txBox="1"/>
          <p:nvPr/>
        </p:nvSpPr>
        <p:spPr>
          <a:xfrm>
            <a:off x="800175" y="1403025"/>
            <a:ext cx="4612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Container &gt; 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 Details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4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00" y="1333225"/>
            <a:ext cx="6251975" cy="35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4"/>
          <p:cNvSpPr/>
          <p:nvPr/>
        </p:nvSpPr>
        <p:spPr>
          <a:xfrm>
            <a:off x="4363100" y="4050450"/>
            <a:ext cx="980700" cy="8718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Virtual DOM Handling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Modular Architecture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OWL state management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Optimised rendering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OWL Lifecycle hooks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➢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Faster Performance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4200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DOM Manipulation Nightmare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Component Fragmentation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State Management Complexity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UI Updates Bottleneck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Complex UI Interaction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Slower Performance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51"/>
          <p:cNvSpPr txBox="1"/>
          <p:nvPr/>
        </p:nvSpPr>
        <p:spPr>
          <a:xfrm>
            <a:off x="420075" y="755575"/>
            <a:ext cx="3837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Before OWL</a:t>
            </a:r>
            <a:endParaRPr sz="2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51"/>
          <p:cNvSpPr txBox="1"/>
          <p:nvPr/>
        </p:nvSpPr>
        <p:spPr>
          <a:xfrm>
            <a:off x="4939500" y="755575"/>
            <a:ext cx="3837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18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 OWL</a:t>
            </a:r>
            <a:endParaRPr sz="2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5"/>
          <p:cNvSpPr txBox="1"/>
          <p:nvPr>
            <p:ph type="title"/>
          </p:nvPr>
        </p:nvSpPr>
        <p:spPr>
          <a:xfrm>
            <a:off x="311700" y="34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Auction Details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6000"/>
            <a:ext cx="5236677" cy="18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37826"/>
            <a:ext cx="7030026" cy="12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5"/>
          <p:cNvSpPr txBox="1"/>
          <p:nvPr/>
        </p:nvSpPr>
        <p:spPr>
          <a:xfrm>
            <a:off x="5749950" y="1695750"/>
            <a:ext cx="27927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Similar implementation of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OWL EventBus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Special Topic: </a:t>
            </a: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Reactive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25" y="1194550"/>
            <a:ext cx="6029349" cy="37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markRaw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Performance: Prevents the creation of unnecessary reactive objects.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Immutability: Ideal for objects known to be immutable.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Control: Mark objects that should not trigger reactivity.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4" name="Google Shape;6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875" y="2250025"/>
            <a:ext cx="2424250" cy="23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toRaw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Debugging: Inspect the original object without proxy complexity.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Accessing Data: Retrieve the raw, non-reactive data from reactive proxies.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Comparisons: Ensure equality between the original and the proxy object.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1" name="Google Shape;6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313" y="3081175"/>
            <a:ext cx="3937375" cy="14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9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109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9"/>
          <p:cNvSpPr txBox="1"/>
          <p:nvPr/>
        </p:nvSpPr>
        <p:spPr>
          <a:xfrm>
            <a:off x="800175" y="695025"/>
            <a:ext cx="725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Modifying Root Element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0" name="Google Shape;70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09"/>
          <p:cNvSpPr txBox="1"/>
          <p:nvPr/>
        </p:nvSpPr>
        <p:spPr>
          <a:xfrm>
            <a:off x="800175" y="1403025"/>
            <a:ext cx="7150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Auction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0"/>
          <p:cNvSpPr txBox="1"/>
          <p:nvPr>
            <p:ph type="title"/>
          </p:nvPr>
        </p:nvSpPr>
        <p:spPr>
          <a:xfrm>
            <a:off x="311700" y="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Root: Adapting new changes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7" name="Google Shape;7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0" y="609425"/>
            <a:ext cx="6291724" cy="43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0"/>
          <p:cNvSpPr txBox="1"/>
          <p:nvPr/>
        </p:nvSpPr>
        <p:spPr>
          <a:xfrm>
            <a:off x="6992775" y="958325"/>
            <a:ext cx="19692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Here, we can see a similar implementation of handling custom events using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EventBus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can also see implementation of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reactive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hook.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 txBox="1"/>
          <p:nvPr>
            <p:ph type="title"/>
          </p:nvPr>
        </p:nvSpPr>
        <p:spPr>
          <a:xfrm>
            <a:off x="311700" y="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Special Topic: Slots</a:t>
            </a:r>
            <a:endParaRPr b="1" sz="2600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25" y="730250"/>
            <a:ext cx="5214199" cy="20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013" y="2855150"/>
            <a:ext cx="3766858" cy="20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1"/>
          <p:cNvSpPr txBox="1"/>
          <p:nvPr/>
        </p:nvSpPr>
        <p:spPr>
          <a:xfrm>
            <a:off x="6513600" y="718750"/>
            <a:ext cx="22311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Setting up slots in a component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111"/>
          <p:cNvSpPr txBox="1"/>
          <p:nvPr/>
        </p:nvSpPr>
        <p:spPr>
          <a:xfrm>
            <a:off x="6513600" y="3558725"/>
            <a:ext cx="22311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Using it from a different component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2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112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12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12"/>
          <p:cNvSpPr txBox="1"/>
          <p:nvPr/>
        </p:nvSpPr>
        <p:spPr>
          <a:xfrm>
            <a:off x="800175" y="695025"/>
            <a:ext cx="695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Dialog Container</a:t>
            </a: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Component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6" name="Google Shape;72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12"/>
          <p:cNvSpPr txBox="1"/>
          <p:nvPr/>
        </p:nvSpPr>
        <p:spPr>
          <a:xfrm>
            <a:off x="800175" y="1403025"/>
            <a:ext cx="3265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Dialog Container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3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63" y="1233225"/>
            <a:ext cx="7509882" cy="36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13"/>
          <p:cNvSpPr/>
          <p:nvPr/>
        </p:nvSpPr>
        <p:spPr>
          <a:xfrm>
            <a:off x="776875" y="2014025"/>
            <a:ext cx="980700" cy="8718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4"/>
          <p:cNvSpPr txBox="1"/>
          <p:nvPr>
            <p:ph type="title"/>
          </p:nvPr>
        </p:nvSpPr>
        <p:spPr>
          <a:xfrm>
            <a:off x="311700" y="1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Understanding Sub Environments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114"/>
          <p:cNvSpPr txBox="1"/>
          <p:nvPr/>
        </p:nvSpPr>
        <p:spPr>
          <a:xfrm>
            <a:off x="4929875" y="1100250"/>
            <a:ext cx="35337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Here, we can see implementation for two new Hooks: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A19E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onError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A19E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useSubEnv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useSubEnv</a:t>
            </a: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 one can create a dynamic environment for specific components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1" name="Google Shape;74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25" y="3325250"/>
            <a:ext cx="3980399" cy="14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25" y="950825"/>
            <a:ext cx="3980400" cy="225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6" name="Google Shape;206;p52"/>
          <p:cNvGraphicFramePr/>
          <p:nvPr/>
        </p:nvGraphicFramePr>
        <p:xfrm>
          <a:off x="1253850" y="101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{3E06E2DF-043C-48E0-B9EA-998B50487332}</a:tableStyleId>
              </a:tblPr>
              <a:tblGrid>
                <a:gridCol w="1659075"/>
                <a:gridCol w="1659075"/>
                <a:gridCol w="1659075"/>
                <a:gridCol w="1659075"/>
              </a:tblGrid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Aspect</a:t>
                      </a:r>
                      <a:endParaRPr>
                        <a:solidFill>
                          <a:srgbClr val="875A7B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875A7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OWL</a:t>
                      </a:r>
                      <a:endParaRPr>
                        <a:solidFill>
                          <a:srgbClr val="875A7B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React</a:t>
                      </a:r>
                      <a:endParaRPr>
                        <a:solidFill>
                          <a:srgbClr val="875A7B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Vue</a:t>
                      </a:r>
                      <a:endParaRPr b="1">
                        <a:solidFill>
                          <a:srgbClr val="875A7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Modularity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Extremely Modular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Modular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Tooling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Min. Mandatory Tooling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Rich Ecosystem and Tooling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Rich Ecosystem and Tooling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Template Language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XML Based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JSX or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 Templates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JSX or Custom Templates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Template Compilation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Complies at Runtime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Compiles ahead of time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Compiles ahead of time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Reactivity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Explicit reactivity system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Reactive by default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Reactive by default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Developer Experience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Simplified API with Classes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be overwhelming for non-JS specialist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be overwhelming for non-JS specialist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5"/>
          <p:cNvSpPr txBox="1"/>
          <p:nvPr>
            <p:ph type="title"/>
          </p:nvPr>
        </p:nvSpPr>
        <p:spPr>
          <a:xfrm>
            <a:off x="311700" y="41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Dialog Container UI - XML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8" name="Google Shape;74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13" y="1272099"/>
            <a:ext cx="7801173" cy="24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5"/>
          <p:cNvSpPr txBox="1"/>
          <p:nvPr/>
        </p:nvSpPr>
        <p:spPr>
          <a:xfrm>
            <a:off x="1266600" y="4098000"/>
            <a:ext cx="6610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Here, we can see the effect of useSubEnv on Dynamic Components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6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16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1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6"/>
          <p:cNvSpPr txBox="1"/>
          <p:nvPr/>
        </p:nvSpPr>
        <p:spPr>
          <a:xfrm>
            <a:off x="800175" y="695025"/>
            <a:ext cx="69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Dialog Component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8" name="Google Shape;75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16"/>
          <p:cNvSpPr txBox="1"/>
          <p:nvPr/>
        </p:nvSpPr>
        <p:spPr>
          <a:xfrm>
            <a:off x="800175" y="1403025"/>
            <a:ext cx="5526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Dialog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7"/>
          <p:cNvSpPr txBox="1"/>
          <p:nvPr>
            <p:ph type="title"/>
          </p:nvPr>
        </p:nvSpPr>
        <p:spPr>
          <a:xfrm>
            <a:off x="311700" y="234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5" name="Google Shape;76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26" y="1113425"/>
            <a:ext cx="7574951" cy="3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7"/>
          <p:cNvSpPr/>
          <p:nvPr/>
        </p:nvSpPr>
        <p:spPr>
          <a:xfrm>
            <a:off x="2201150" y="3684550"/>
            <a:ext cx="825000" cy="7413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8"/>
          <p:cNvSpPr txBox="1"/>
          <p:nvPr>
            <p:ph type="title"/>
          </p:nvPr>
        </p:nvSpPr>
        <p:spPr>
          <a:xfrm>
            <a:off x="311700" y="18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Dialog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Google Shape;77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50" y="939074"/>
            <a:ext cx="7793701" cy="32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18"/>
          <p:cNvSpPr txBox="1"/>
          <p:nvPr/>
        </p:nvSpPr>
        <p:spPr>
          <a:xfrm>
            <a:off x="1498650" y="4454700"/>
            <a:ext cx="6146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Here, we can see usage of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useExternalListener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hook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9"/>
          <p:cNvSpPr txBox="1"/>
          <p:nvPr>
            <p:ph type="title"/>
          </p:nvPr>
        </p:nvSpPr>
        <p:spPr>
          <a:xfrm>
            <a:off x="311700" y="18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How Slots helped us!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9" name="Google Shape;77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13" y="794450"/>
            <a:ext cx="6823179" cy="40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0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120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20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20"/>
          <p:cNvSpPr txBox="1"/>
          <p:nvPr/>
        </p:nvSpPr>
        <p:spPr>
          <a:xfrm>
            <a:off x="800175" y="695025"/>
            <a:ext cx="69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Dialog: Bid Dialog Component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8" name="Google Shape;78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20"/>
          <p:cNvSpPr txBox="1"/>
          <p:nvPr/>
        </p:nvSpPr>
        <p:spPr>
          <a:xfrm>
            <a:off x="800175" y="1403025"/>
            <a:ext cx="5526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Auction &gt; Dialog Container &gt;</a:t>
            </a:r>
            <a:r>
              <a:rPr b="1"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 Bid Dialog</a:t>
            </a:r>
            <a:endParaRPr b="1"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1"/>
          <p:cNvSpPr txBox="1"/>
          <p:nvPr>
            <p:ph type="title"/>
          </p:nvPr>
        </p:nvSpPr>
        <p:spPr>
          <a:xfrm>
            <a:off x="311700" y="391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Architecture Progress</a:t>
            </a:r>
            <a:endParaRPr b="1" sz="30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62" y="1273325"/>
            <a:ext cx="7670675" cy="35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21"/>
          <p:cNvSpPr/>
          <p:nvPr/>
        </p:nvSpPr>
        <p:spPr>
          <a:xfrm>
            <a:off x="702025" y="2764750"/>
            <a:ext cx="952500" cy="746700"/>
          </a:xfrm>
          <a:prstGeom prst="ellipse">
            <a:avLst/>
          </a:prstGeom>
          <a:noFill/>
          <a:ln cap="flat" cmpd="sng" w="28575">
            <a:solidFill>
              <a:srgbClr val="1DA1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A19E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2"/>
          <p:cNvSpPr txBox="1"/>
          <p:nvPr>
            <p:ph type="title"/>
          </p:nvPr>
        </p:nvSpPr>
        <p:spPr>
          <a:xfrm>
            <a:off x="311700" y="11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Bid </a:t>
            </a: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Dialog Component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122"/>
          <p:cNvSpPr txBox="1"/>
          <p:nvPr/>
        </p:nvSpPr>
        <p:spPr>
          <a:xfrm>
            <a:off x="6506100" y="1464450"/>
            <a:ext cx="2246100" cy="2485800"/>
          </a:xfrm>
          <a:prstGeom prst="rect">
            <a:avLst/>
          </a:prstGeom>
          <a:noFill/>
          <a:ln cap="flat" cmpd="sng" w="9525">
            <a:solidFill>
              <a:srgbClr val="7B54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B5470"/>
                </a:solidFill>
                <a:latin typeface="Montserrat"/>
                <a:ea typeface="Montserrat"/>
                <a:cs typeface="Montserrat"/>
                <a:sym typeface="Montserrat"/>
              </a:rPr>
              <a:t>Here, we can see couple of different concepts:</a:t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B547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EventBus Trigger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B547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Slots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73" y="964674"/>
            <a:ext cx="2974789" cy="1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75" y="3140400"/>
            <a:ext cx="5717675" cy="16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2"/>
          <p:cNvSpPr txBox="1"/>
          <p:nvPr/>
        </p:nvSpPr>
        <p:spPr>
          <a:xfrm>
            <a:off x="4171250" y="1202200"/>
            <a:ext cx="196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Implementation from Auction Details Screen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122"/>
          <p:cNvSpPr/>
          <p:nvPr/>
        </p:nvSpPr>
        <p:spPr>
          <a:xfrm rot="10800000">
            <a:off x="3893150" y="1115525"/>
            <a:ext cx="2246100" cy="10857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7B54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3"/>
          <p:cNvSpPr txBox="1"/>
          <p:nvPr>
            <p:ph type="title"/>
          </p:nvPr>
        </p:nvSpPr>
        <p:spPr>
          <a:xfrm>
            <a:off x="311700" y="11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Props Validation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2" name="Google Shape;81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400" y="809425"/>
            <a:ext cx="6484157" cy="4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2575" y="2662288"/>
            <a:ext cx="17335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4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124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2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24"/>
          <p:cNvSpPr txBox="1"/>
          <p:nvPr/>
        </p:nvSpPr>
        <p:spPr>
          <a:xfrm>
            <a:off x="807675" y="650100"/>
            <a:ext cx="741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Translations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2" name="Google Shape;82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>
            <p:ph type="title"/>
          </p:nvPr>
        </p:nvSpPr>
        <p:spPr>
          <a:xfrm>
            <a:off x="311700" y="4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How do we manage UI?</a:t>
            </a:r>
            <a:endParaRPr b="1" sz="2400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53"/>
          <p:cNvSpPr txBox="1"/>
          <p:nvPr/>
        </p:nvSpPr>
        <p:spPr>
          <a:xfrm>
            <a:off x="5240850" y="3569600"/>
            <a:ext cx="2320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 Change Detected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53"/>
          <p:cNvSpPr txBox="1"/>
          <p:nvPr/>
        </p:nvSpPr>
        <p:spPr>
          <a:xfrm>
            <a:off x="5149875" y="1901575"/>
            <a:ext cx="2320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 Current DOM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0" y="622325"/>
            <a:ext cx="4847501" cy="41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3"/>
          <p:cNvSpPr/>
          <p:nvPr/>
        </p:nvSpPr>
        <p:spPr>
          <a:xfrm>
            <a:off x="4750800" y="1303175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3"/>
          <p:cNvSpPr/>
          <p:nvPr/>
        </p:nvSpPr>
        <p:spPr>
          <a:xfrm>
            <a:off x="4910400" y="1599650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3"/>
          <p:cNvSpPr/>
          <p:nvPr/>
        </p:nvSpPr>
        <p:spPr>
          <a:xfrm>
            <a:off x="3197025" y="1303175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3"/>
          <p:cNvSpPr/>
          <p:nvPr/>
        </p:nvSpPr>
        <p:spPr>
          <a:xfrm>
            <a:off x="6304575" y="1303175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3"/>
          <p:cNvSpPr/>
          <p:nvPr/>
        </p:nvSpPr>
        <p:spPr>
          <a:xfrm>
            <a:off x="6469800" y="1602375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3"/>
          <p:cNvSpPr/>
          <p:nvPr/>
        </p:nvSpPr>
        <p:spPr>
          <a:xfrm>
            <a:off x="6304575" y="2929625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3"/>
          <p:cNvSpPr/>
          <p:nvPr/>
        </p:nvSpPr>
        <p:spPr>
          <a:xfrm>
            <a:off x="6469800" y="3249613"/>
            <a:ext cx="201900" cy="1809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5"/>
          <p:cNvSpPr txBox="1"/>
          <p:nvPr>
            <p:ph idx="4294967295" type="title"/>
          </p:nvPr>
        </p:nvSpPr>
        <p:spPr>
          <a:xfrm>
            <a:off x="311700" y="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Translations</a:t>
            </a:r>
            <a:endParaRPr b="1" sz="2600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8" name="Google Shape;828;p125"/>
          <p:cNvPicPr preferRelativeResize="0"/>
          <p:nvPr/>
        </p:nvPicPr>
        <p:blipFill rotWithShape="1">
          <a:blip r:embed="rId3">
            <a:alphaModFix/>
          </a:blip>
          <a:srcRect b="0" l="0" r="5042" t="0"/>
          <a:stretch/>
        </p:blipFill>
        <p:spPr>
          <a:xfrm>
            <a:off x="585300" y="4460050"/>
            <a:ext cx="4998076" cy="3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25"/>
          <p:cNvSpPr txBox="1"/>
          <p:nvPr/>
        </p:nvSpPr>
        <p:spPr>
          <a:xfrm>
            <a:off x="5749950" y="609425"/>
            <a:ext cx="2777700" cy="4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Setting up translation configuration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Adding an </a:t>
            </a:r>
            <a:r>
              <a:rPr lang="en">
                <a:solidFill>
                  <a:srgbClr val="1DA19E"/>
                </a:solidFill>
                <a:latin typeface="Montserrat"/>
                <a:ea typeface="Montserrat"/>
                <a:cs typeface="Montserrat"/>
                <a:sym typeface="Montserrat"/>
              </a:rPr>
              <a:t>exclusion</a:t>
            </a:r>
            <a:endParaRPr>
              <a:solidFill>
                <a:srgbClr val="1DA1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00" y="609425"/>
            <a:ext cx="4998075" cy="37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6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126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2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26"/>
          <p:cNvSpPr txBox="1"/>
          <p:nvPr/>
        </p:nvSpPr>
        <p:spPr>
          <a:xfrm>
            <a:off x="800175" y="695025"/>
            <a:ext cx="741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Test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9" name="Google Shape;839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7"/>
          <p:cNvSpPr txBox="1"/>
          <p:nvPr>
            <p:ph idx="4294967295" type="title"/>
          </p:nvPr>
        </p:nvSpPr>
        <p:spPr>
          <a:xfrm>
            <a:off x="311700" y="34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Configuring QUnit Test Suite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600" y="1306425"/>
            <a:ext cx="4940799" cy="25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8"/>
          <p:cNvSpPr txBox="1"/>
          <p:nvPr>
            <p:ph idx="4294967295" type="title"/>
          </p:nvPr>
        </p:nvSpPr>
        <p:spPr>
          <a:xfrm>
            <a:off x="311700" y="3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QUnit Test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1" name="Google Shape;8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75" y="643175"/>
            <a:ext cx="6205850" cy="43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9"/>
          <p:cNvSpPr txBox="1"/>
          <p:nvPr>
            <p:ph idx="4294967295" type="title"/>
          </p:nvPr>
        </p:nvSpPr>
        <p:spPr>
          <a:xfrm>
            <a:off x="311700" y="26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Helper Test Methods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7" name="Google Shape;85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13" y="1468526"/>
            <a:ext cx="7404374" cy="2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0"/>
          <p:cNvSpPr/>
          <p:nvPr/>
        </p:nvSpPr>
        <p:spPr>
          <a:xfrm>
            <a:off x="150" y="-9525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130"/>
          <p:cNvPicPr preferRelativeResize="0"/>
          <p:nvPr/>
        </p:nvPicPr>
        <p:blipFill rotWithShape="1">
          <a:blip r:embed="rId3">
            <a:alphaModFix amt="91000"/>
          </a:blip>
          <a:srcRect b="0" l="2378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30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30"/>
          <p:cNvSpPr txBox="1"/>
          <p:nvPr/>
        </p:nvSpPr>
        <p:spPr>
          <a:xfrm>
            <a:off x="800175" y="695025"/>
            <a:ext cx="741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Odoo</a:t>
            </a:r>
            <a:endParaRPr b="1"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4418725"/>
            <a:ext cx="814976" cy="2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50" y="1032523"/>
            <a:ext cx="6812900" cy="35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31"/>
          <p:cNvSpPr txBox="1"/>
          <p:nvPr>
            <p:ph idx="4294967295" type="title"/>
          </p:nvPr>
        </p:nvSpPr>
        <p:spPr>
          <a:xfrm>
            <a:off x="311700" y="26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JS - Logic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2"/>
          <p:cNvSpPr txBox="1"/>
          <p:nvPr>
            <p:ph idx="4294967295" type="title"/>
          </p:nvPr>
        </p:nvSpPr>
        <p:spPr>
          <a:xfrm>
            <a:off x="311700" y="11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JS - Props Validation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8" name="Google Shape;87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188" y="845525"/>
            <a:ext cx="7191626" cy="40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3"/>
          <p:cNvSpPr txBox="1"/>
          <p:nvPr>
            <p:ph idx="4294967295" type="title"/>
          </p:nvPr>
        </p:nvSpPr>
        <p:spPr>
          <a:xfrm>
            <a:off x="311700" y="26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XML - UI Implementation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4" name="Google Shape;88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13" y="1434350"/>
            <a:ext cx="8437575" cy="22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4"/>
          <p:cNvSpPr txBox="1"/>
          <p:nvPr>
            <p:ph idx="4294967295" type="title"/>
          </p:nvPr>
        </p:nvSpPr>
        <p:spPr>
          <a:xfrm>
            <a:off x="311700" y="26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XML - Backend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0" name="Google Shape;8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50" y="1852338"/>
            <a:ext cx="7793700" cy="14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B8BA2"/>
                </a:solidFill>
                <a:latin typeface="Montserrat"/>
                <a:ea typeface="Montserrat"/>
                <a:cs typeface="Montserrat"/>
                <a:sym typeface="Montserrat"/>
              </a:rPr>
              <a:t>VDOM vs DOM</a:t>
            </a:r>
            <a:endParaRPr b="1">
              <a:solidFill>
                <a:srgbClr val="AB8BA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7" name="Google Shape;227;p54"/>
          <p:cNvGraphicFramePr/>
          <p:nvPr/>
        </p:nvGraphicFramePr>
        <p:xfrm>
          <a:off x="915413" y="10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{3E06E2DF-043C-48E0-B9EA-998B50487332}</a:tableStyleId>
              </a:tblPr>
              <a:tblGrid>
                <a:gridCol w="1884925"/>
                <a:gridCol w="3127775"/>
                <a:gridCol w="2304200"/>
              </a:tblGrid>
              <a:tr h="4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Aspect</a:t>
                      </a:r>
                      <a:endParaRPr>
                        <a:solidFill>
                          <a:srgbClr val="875A7B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VDOM</a:t>
                      </a:r>
                      <a:endParaRPr>
                        <a:solidFill>
                          <a:srgbClr val="875A7B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875A7B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DOM</a:t>
                      </a:r>
                      <a:endParaRPr b="1">
                        <a:solidFill>
                          <a:srgbClr val="875A7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Intermediary for efficient updates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Live web page structure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6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Optimizes updates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May lead to performance bottleneck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6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Manipulation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Efficient updates w/o direct DOM changes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Requires direct manipulation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Memory Management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Helps minimize memory leaks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Requires careful handling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Browser Interaction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visible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in browser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Direct Interaction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Cross-platform Usage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Used in Server Side Rendering, Mobile Apps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Primarily Web Browsers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35"/>
          <p:cNvPicPr preferRelativeResize="0"/>
          <p:nvPr/>
        </p:nvPicPr>
        <p:blipFill rotWithShape="1">
          <a:blip r:embed="rId3">
            <a:alphaModFix amt="94000"/>
          </a:blip>
          <a:srcRect b="24998" l="0" r="0" t="0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5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35"/>
          <p:cNvSpPr txBox="1"/>
          <p:nvPr/>
        </p:nvSpPr>
        <p:spPr>
          <a:xfrm>
            <a:off x="574125" y="2384250"/>
            <a:ext cx="265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135"/>
          <p:cNvSpPr/>
          <p:nvPr/>
        </p:nvSpPr>
        <p:spPr>
          <a:xfrm>
            <a:off x="3727025" y="1633650"/>
            <a:ext cx="53316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Name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Title (APAC)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9" name="Google Shape;899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015" y="2632302"/>
            <a:ext cx="290186" cy="29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015" y="3101574"/>
            <a:ext cx="290186" cy="29018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35"/>
          <p:cNvSpPr txBox="1"/>
          <p:nvPr/>
        </p:nvSpPr>
        <p:spPr>
          <a:xfrm>
            <a:off x="4184166" y="2524121"/>
            <a:ext cx="234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Email address</a:t>
            </a:r>
            <a:endParaRPr sz="1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902" name="Google Shape;902;p135"/>
          <p:cNvSpPr txBox="1"/>
          <p:nvPr/>
        </p:nvSpPr>
        <p:spPr>
          <a:xfrm>
            <a:off x="4184166" y="2988327"/>
            <a:ext cx="2256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Skype id</a:t>
            </a:r>
            <a:endParaRPr sz="18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903" name="Google Shape;903;p135"/>
          <p:cNvCxnSpPr/>
          <p:nvPr/>
        </p:nvCxnSpPr>
        <p:spPr>
          <a:xfrm>
            <a:off x="3191100" y="1315350"/>
            <a:ext cx="0" cy="292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4" name="Google Shape;904;p135"/>
          <p:cNvGrpSpPr/>
          <p:nvPr/>
        </p:nvGrpSpPr>
        <p:grpSpPr>
          <a:xfrm>
            <a:off x="7718263" y="4505100"/>
            <a:ext cx="1200300" cy="374925"/>
            <a:chOff x="176363" y="313450"/>
            <a:chExt cx="1200300" cy="374925"/>
          </a:xfrm>
        </p:grpSpPr>
        <p:pic>
          <p:nvPicPr>
            <p:cNvPr id="905" name="Google Shape;905;p1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9025" y="313450"/>
              <a:ext cx="814976" cy="2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135"/>
            <p:cNvSpPr txBox="1"/>
            <p:nvPr/>
          </p:nvSpPr>
          <p:spPr>
            <a:xfrm>
              <a:off x="176363" y="514075"/>
              <a:ext cx="12003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Live Webinar</a:t>
              </a:r>
              <a:endParaRPr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907" name="Google Shape;907;p135"/>
          <p:cNvPicPr preferRelativeResize="0"/>
          <p:nvPr/>
        </p:nvPicPr>
        <p:blipFill rotWithShape="1">
          <a:blip r:embed="rId8">
            <a:alphaModFix amt="87000"/>
          </a:blip>
          <a:srcRect b="0" l="0" r="0" t="15626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35"/>
          <p:cNvGrpSpPr/>
          <p:nvPr/>
        </p:nvGrpSpPr>
        <p:grpSpPr>
          <a:xfrm>
            <a:off x="-9266" y="0"/>
            <a:ext cx="9172094" cy="5143500"/>
            <a:chOff x="0" y="0"/>
            <a:chExt cx="9729600" cy="5143500"/>
          </a:xfrm>
        </p:grpSpPr>
        <p:pic>
          <p:nvPicPr>
            <p:cNvPr id="909" name="Google Shape;909;p135"/>
            <p:cNvPicPr preferRelativeResize="0"/>
            <p:nvPr/>
          </p:nvPicPr>
          <p:blipFill rotWithShape="1">
            <a:blip r:embed="rId4">
              <a:alphaModFix amt="60000"/>
            </a:blip>
            <a:srcRect b="0" l="22783" r="22788" t="0"/>
            <a:stretch/>
          </p:blipFill>
          <p:spPr>
            <a:xfrm>
              <a:off x="0" y="0"/>
              <a:ext cx="24324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35"/>
            <p:cNvPicPr preferRelativeResize="0"/>
            <p:nvPr/>
          </p:nvPicPr>
          <p:blipFill rotWithShape="1">
            <a:blip r:embed="rId4">
              <a:alphaModFix amt="78000"/>
            </a:blip>
            <a:srcRect b="0" l="22783" r="22788" t="0"/>
            <a:stretch/>
          </p:blipFill>
          <p:spPr>
            <a:xfrm>
              <a:off x="2432400" y="0"/>
              <a:ext cx="24324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135"/>
            <p:cNvPicPr preferRelativeResize="0"/>
            <p:nvPr/>
          </p:nvPicPr>
          <p:blipFill rotWithShape="1">
            <a:blip r:embed="rId4">
              <a:alphaModFix amt="84000"/>
            </a:blip>
            <a:srcRect b="0" l="22783" r="22788" t="0"/>
            <a:stretch/>
          </p:blipFill>
          <p:spPr>
            <a:xfrm>
              <a:off x="4864800" y="0"/>
              <a:ext cx="24324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135"/>
            <p:cNvPicPr preferRelativeResize="0"/>
            <p:nvPr/>
          </p:nvPicPr>
          <p:blipFill rotWithShape="1">
            <a:blip r:embed="rId4">
              <a:alphaModFix amt="90000"/>
            </a:blip>
            <a:srcRect b="0" l="22783" r="22788" t="0"/>
            <a:stretch/>
          </p:blipFill>
          <p:spPr>
            <a:xfrm>
              <a:off x="7297200" y="0"/>
              <a:ext cx="24324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3" name="Google Shape;913;p135"/>
          <p:cNvGrpSpPr/>
          <p:nvPr/>
        </p:nvGrpSpPr>
        <p:grpSpPr>
          <a:xfrm>
            <a:off x="1776682" y="1221325"/>
            <a:ext cx="5447788" cy="529500"/>
            <a:chOff x="2428500" y="1228800"/>
            <a:chExt cx="4753327" cy="529500"/>
          </a:xfrm>
        </p:grpSpPr>
        <p:sp>
          <p:nvSpPr>
            <p:cNvPr id="914" name="Google Shape;914;p135"/>
            <p:cNvSpPr/>
            <p:nvPr/>
          </p:nvSpPr>
          <p:spPr>
            <a:xfrm>
              <a:off x="2428500" y="1228800"/>
              <a:ext cx="4287000" cy="529500"/>
            </a:xfrm>
            <a:prstGeom prst="roundRect">
              <a:avLst>
                <a:gd fmla="val 44263" name="adj"/>
              </a:avLst>
            </a:prstGeom>
            <a:solidFill>
              <a:srgbClr val="EEEEEE"/>
            </a:solidFill>
            <a:ln>
              <a:noFill/>
            </a:ln>
            <a:effectLst>
              <a:outerShdw blurRad="28575" rotWithShape="0" algn="bl" dir="3960000" dist="38100">
                <a:srgbClr val="434343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5" name="Google Shape;915;p1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86300" y="1343650"/>
              <a:ext cx="299700" cy="2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135"/>
            <p:cNvSpPr txBox="1"/>
            <p:nvPr/>
          </p:nvSpPr>
          <p:spPr>
            <a:xfrm>
              <a:off x="2554327" y="1239150"/>
              <a:ext cx="46275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875A7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Let’s check out our Website</a:t>
              </a:r>
              <a:endParaRPr sz="2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4584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36"/>
          <p:cNvSpPr txBox="1"/>
          <p:nvPr/>
        </p:nvSpPr>
        <p:spPr>
          <a:xfrm>
            <a:off x="209550" y="1610925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Unveiling the Power of OWL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23" name="Google Shape;923;p136"/>
          <p:cNvCxnSpPr/>
          <p:nvPr/>
        </p:nvCxnSpPr>
        <p:spPr>
          <a:xfrm>
            <a:off x="3393900" y="2370100"/>
            <a:ext cx="2356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4" name="Google Shape;924;p136"/>
          <p:cNvSpPr txBox="1"/>
          <p:nvPr/>
        </p:nvSpPr>
        <p:spPr>
          <a:xfrm>
            <a:off x="209550" y="2409400"/>
            <a:ext cx="8724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Conclusion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25" name="Google Shape;925;p136"/>
          <p:cNvGrpSpPr/>
          <p:nvPr/>
        </p:nvGrpSpPr>
        <p:grpSpPr>
          <a:xfrm>
            <a:off x="252563" y="313450"/>
            <a:ext cx="1200300" cy="374925"/>
            <a:chOff x="176363" y="313450"/>
            <a:chExt cx="1200300" cy="374925"/>
          </a:xfrm>
        </p:grpSpPr>
        <p:pic>
          <p:nvPicPr>
            <p:cNvPr id="926" name="Google Shape;926;p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025" y="313450"/>
              <a:ext cx="814976" cy="25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136"/>
            <p:cNvSpPr txBox="1"/>
            <p:nvPr/>
          </p:nvSpPr>
          <p:spPr>
            <a:xfrm>
              <a:off x="176363" y="514075"/>
              <a:ext cx="12003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928" name="Google Shape;928;p136"/>
          <p:cNvSpPr txBox="1"/>
          <p:nvPr/>
        </p:nvSpPr>
        <p:spPr>
          <a:xfrm>
            <a:off x="8302125" y="204075"/>
            <a:ext cx="862800" cy="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Google Shape;933;p137"/>
          <p:cNvGraphicFramePr/>
          <p:nvPr/>
        </p:nvGraphicFramePr>
        <p:xfrm>
          <a:off x="967474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{3E06E2DF-043C-48E0-B9EA-998B50487332}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Points</a:t>
                      </a:r>
                      <a:endParaRPr b="1"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rgbClr val="1DA19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Regular JS</a:t>
                      </a:r>
                      <a:endParaRPr b="1" sz="1250">
                        <a:solidFill>
                          <a:srgbClr val="1DA19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rgbClr val="5AEEE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OWL</a:t>
                      </a:r>
                      <a:endParaRPr b="1" sz="1250">
                        <a:solidFill>
                          <a:srgbClr val="5AEEE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Development Time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3-4 days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 hours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Learning Curve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Familiar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Interface (UI)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 styling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Component-based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Code Reusability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Maintenance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 updates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Easier updates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State Management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N/A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Built-in support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 Optimization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lang="en" sz="12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Manual efforts</a:t>
                      </a:r>
                      <a:endParaRPr sz="12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1900"/>
                        </a:spcBef>
                        <a:spcAft>
                          <a:spcPts val="1900"/>
                        </a:spcAft>
                        <a:buNone/>
                      </a:pPr>
                      <a:r>
                        <a:rPr b="1" lang="en" sz="125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Optimized by default</a:t>
                      </a:r>
                      <a:endParaRPr b="1" sz="125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8BA2"/>
                    </a:solidFill>
                  </a:tcPr>
                </a:tc>
              </a:tr>
            </a:tbl>
          </a:graphicData>
        </a:graphic>
      </p:graphicFrame>
      <p:sp>
        <p:nvSpPr>
          <p:cNvPr id="934" name="Google Shape;934;p137"/>
          <p:cNvSpPr txBox="1"/>
          <p:nvPr>
            <p:ph idx="4294967295" type="title"/>
          </p:nvPr>
        </p:nvSpPr>
        <p:spPr>
          <a:xfrm>
            <a:off x="311700" y="26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F7A95"/>
                </a:solidFill>
                <a:latin typeface="Montserrat"/>
                <a:ea typeface="Montserrat"/>
                <a:cs typeface="Montserrat"/>
                <a:sym typeface="Montserrat"/>
              </a:rPr>
              <a:t>Some Power Stats</a:t>
            </a:r>
            <a:endParaRPr b="1">
              <a:solidFill>
                <a:srgbClr val="9F7A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38"/>
          <p:cNvSpPr txBox="1"/>
          <p:nvPr/>
        </p:nvSpPr>
        <p:spPr>
          <a:xfrm>
            <a:off x="864150" y="555925"/>
            <a:ext cx="7493100" cy="41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</a:t>
            </a:r>
            <a:r>
              <a:rPr lang="en" sz="6600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2400"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1" name="Google Shape;941;p138"/>
          <p:cNvSpPr txBox="1"/>
          <p:nvPr/>
        </p:nvSpPr>
        <p:spPr>
          <a:xfrm>
            <a:off x="6019275" y="4098525"/>
            <a:ext cx="2878500" cy="738900"/>
          </a:xfrm>
          <a:prstGeom prst="rect">
            <a:avLst/>
          </a:prstGeom>
          <a:solidFill>
            <a:srgbClr val="000000">
              <a:alpha val="37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Book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free demo</a:t>
            </a:r>
            <a:b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an expert.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6675" y="3194825"/>
            <a:ext cx="1642599" cy="16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506B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"/>
            <a:ext cx="91439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39"/>
          <p:cNvSpPr txBox="1"/>
          <p:nvPr>
            <p:ph idx="4294967295" type="title"/>
          </p:nvPr>
        </p:nvSpPr>
        <p:spPr>
          <a:xfrm>
            <a:off x="30300" y="1747575"/>
            <a:ext cx="9083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7200"/>
              <a:buFont typeface="Trebuchet MS"/>
              <a:buNone/>
            </a:pPr>
            <a:r>
              <a:rPr b="1" lang="en" sz="4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9" name="Google Shape;949;p139"/>
          <p:cNvCxnSpPr/>
          <p:nvPr/>
        </p:nvCxnSpPr>
        <p:spPr>
          <a:xfrm>
            <a:off x="3199488" y="2839100"/>
            <a:ext cx="2745000" cy="0"/>
          </a:xfrm>
          <a:prstGeom prst="straightConnector1">
            <a:avLst/>
          </a:prstGeom>
          <a:noFill/>
          <a:ln cap="flat" cmpd="sng" w="76200">
            <a:solidFill>
              <a:srgbClr val="1DA1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139"/>
          <p:cNvSpPr txBox="1"/>
          <p:nvPr/>
        </p:nvSpPr>
        <p:spPr>
          <a:xfrm>
            <a:off x="1573488" y="3144475"/>
            <a:ext cx="59970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Checkout our documentations: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https://github.com/odoo/owl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Checkout our demo application: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https://github.com/somu-odoo/OXP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oo Experienc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